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2" r:id="rId4"/>
    <p:sldId id="259" r:id="rId5"/>
    <p:sldId id="260" r:id="rId6"/>
    <p:sldId id="264" r:id="rId7"/>
    <p:sldId id="265"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660"/>
  </p:normalViewPr>
  <p:slideViewPr>
    <p:cSldViewPr snapToGrid="0">
      <p:cViewPr varScale="1">
        <p:scale>
          <a:sx n="58" d="100"/>
          <a:sy n="58" d="100"/>
        </p:scale>
        <p:origin x="8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F81DBF-D63E-46FC-866F-BE77AEAC6C59}"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15A147-CCFB-41A9-AB49-379530569BA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32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F81DBF-D63E-46FC-866F-BE77AEAC6C59}"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15A147-CCFB-41A9-AB49-379530569BA3}" type="slidenum">
              <a:rPr lang="en-GB" smtClean="0"/>
              <a:t>‹#›</a:t>
            </a:fld>
            <a:endParaRPr lang="en-GB"/>
          </a:p>
        </p:txBody>
      </p:sp>
    </p:spTree>
    <p:extLst>
      <p:ext uri="{BB962C8B-B14F-4D97-AF65-F5344CB8AC3E}">
        <p14:creationId xmlns:p14="http://schemas.microsoft.com/office/powerpoint/2010/main" val="204102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F81DBF-D63E-46FC-866F-BE77AEAC6C59}"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15A147-CCFB-41A9-AB49-379530569BA3}" type="slidenum">
              <a:rPr lang="en-GB" smtClean="0"/>
              <a:t>‹#›</a:t>
            </a:fld>
            <a:endParaRPr lang="en-GB"/>
          </a:p>
        </p:txBody>
      </p:sp>
    </p:spTree>
    <p:extLst>
      <p:ext uri="{BB962C8B-B14F-4D97-AF65-F5344CB8AC3E}">
        <p14:creationId xmlns:p14="http://schemas.microsoft.com/office/powerpoint/2010/main" val="379383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F81DBF-D63E-46FC-866F-BE77AEAC6C59}"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15A147-CCFB-41A9-AB49-379530569BA3}" type="slidenum">
              <a:rPr lang="en-GB" smtClean="0"/>
              <a:t>‹#›</a:t>
            </a:fld>
            <a:endParaRPr lang="en-GB"/>
          </a:p>
        </p:txBody>
      </p:sp>
    </p:spTree>
    <p:extLst>
      <p:ext uri="{BB962C8B-B14F-4D97-AF65-F5344CB8AC3E}">
        <p14:creationId xmlns:p14="http://schemas.microsoft.com/office/powerpoint/2010/main" val="328128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F81DBF-D63E-46FC-866F-BE77AEAC6C59}"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15A147-CCFB-41A9-AB49-379530569BA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35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F81DBF-D63E-46FC-866F-BE77AEAC6C59}" type="datetimeFigureOut">
              <a:rPr lang="en-GB" smtClean="0"/>
              <a:t>28/04/2023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15A147-CCFB-41A9-AB49-379530569BA3}" type="slidenum">
              <a:rPr lang="en-GB" smtClean="0"/>
              <a:t>‹#›</a:t>
            </a:fld>
            <a:endParaRPr lang="en-GB"/>
          </a:p>
        </p:txBody>
      </p:sp>
    </p:spTree>
    <p:extLst>
      <p:ext uri="{BB962C8B-B14F-4D97-AF65-F5344CB8AC3E}">
        <p14:creationId xmlns:p14="http://schemas.microsoft.com/office/powerpoint/2010/main" val="277398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F81DBF-D63E-46FC-866F-BE77AEAC6C59}" type="datetimeFigureOut">
              <a:rPr lang="en-GB" smtClean="0"/>
              <a:t>28/04/2023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15A147-CCFB-41A9-AB49-379530569BA3}" type="slidenum">
              <a:rPr lang="en-GB" smtClean="0"/>
              <a:t>‹#›</a:t>
            </a:fld>
            <a:endParaRPr lang="en-GB"/>
          </a:p>
        </p:txBody>
      </p:sp>
    </p:spTree>
    <p:extLst>
      <p:ext uri="{BB962C8B-B14F-4D97-AF65-F5344CB8AC3E}">
        <p14:creationId xmlns:p14="http://schemas.microsoft.com/office/powerpoint/2010/main" val="295355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F81DBF-D63E-46FC-866F-BE77AEAC6C59}" type="datetimeFigureOut">
              <a:rPr lang="en-GB" smtClean="0"/>
              <a:t>28/04/2023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15A147-CCFB-41A9-AB49-379530569BA3}" type="slidenum">
              <a:rPr lang="en-GB" smtClean="0"/>
              <a:t>‹#›</a:t>
            </a:fld>
            <a:endParaRPr lang="en-GB"/>
          </a:p>
        </p:txBody>
      </p:sp>
    </p:spTree>
    <p:extLst>
      <p:ext uri="{BB962C8B-B14F-4D97-AF65-F5344CB8AC3E}">
        <p14:creationId xmlns:p14="http://schemas.microsoft.com/office/powerpoint/2010/main" val="384942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F81DBF-D63E-46FC-866F-BE77AEAC6C59}" type="datetimeFigureOut">
              <a:rPr lang="en-GB" smtClean="0"/>
              <a:t>28/04/2023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6315A147-CCFB-41A9-AB49-379530569BA3}" type="slidenum">
              <a:rPr lang="en-GB" smtClean="0"/>
              <a:t>‹#›</a:t>
            </a:fld>
            <a:endParaRPr lang="en-GB"/>
          </a:p>
        </p:txBody>
      </p:sp>
    </p:spTree>
    <p:extLst>
      <p:ext uri="{BB962C8B-B14F-4D97-AF65-F5344CB8AC3E}">
        <p14:creationId xmlns:p14="http://schemas.microsoft.com/office/powerpoint/2010/main" val="252379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AF81DBF-D63E-46FC-866F-BE77AEAC6C59}" type="datetimeFigureOut">
              <a:rPr lang="en-GB" smtClean="0"/>
              <a:t>28/04/2023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15A147-CCFB-41A9-AB49-379530569BA3}" type="slidenum">
              <a:rPr lang="en-GB" smtClean="0"/>
              <a:t>‹#›</a:t>
            </a:fld>
            <a:endParaRPr lang="en-GB"/>
          </a:p>
        </p:txBody>
      </p:sp>
    </p:spTree>
    <p:extLst>
      <p:ext uri="{BB962C8B-B14F-4D97-AF65-F5344CB8AC3E}">
        <p14:creationId xmlns:p14="http://schemas.microsoft.com/office/powerpoint/2010/main" val="272212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F81DBF-D63E-46FC-866F-BE77AEAC6C59}" type="datetimeFigureOut">
              <a:rPr lang="en-GB" smtClean="0"/>
              <a:t>28/04/2023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15A147-CCFB-41A9-AB49-379530569BA3}" type="slidenum">
              <a:rPr lang="en-GB" smtClean="0"/>
              <a:t>‹#›</a:t>
            </a:fld>
            <a:endParaRPr lang="en-GB"/>
          </a:p>
        </p:txBody>
      </p:sp>
    </p:spTree>
    <p:extLst>
      <p:ext uri="{BB962C8B-B14F-4D97-AF65-F5344CB8AC3E}">
        <p14:creationId xmlns:p14="http://schemas.microsoft.com/office/powerpoint/2010/main" val="398674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AF81DBF-D63E-46FC-866F-BE77AEAC6C59}" type="datetimeFigureOut">
              <a:rPr lang="en-GB" smtClean="0"/>
              <a:t>28/04/2023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315A147-CCFB-41A9-AB49-379530569BA3}"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728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2.vatican.va/content/francesco/en/encyclicals/documents/papa-francesco_20130629_enciclica-lumen-fidei.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521B05-1235-45C9-A811-6A078DEE2C23}"/>
              </a:ext>
            </a:extLst>
          </p:cNvPr>
          <p:cNvSpPr>
            <a:spLocks noGrp="1"/>
          </p:cNvSpPr>
          <p:nvPr>
            <p:ph type="ctrTitle"/>
          </p:nvPr>
        </p:nvSpPr>
        <p:spPr/>
        <p:txBody>
          <a:bodyPr/>
          <a:lstStyle/>
          <a:p>
            <a:r>
              <a:rPr lang="en-GB" dirty="0"/>
              <a:t>Mary Mother of</a:t>
            </a:r>
            <a:br>
              <a:rPr lang="en-GB" dirty="0"/>
            </a:br>
            <a:r>
              <a:rPr lang="en-GB" dirty="0"/>
              <a:t> the Church</a:t>
            </a:r>
          </a:p>
        </p:txBody>
      </p:sp>
      <p:sp>
        <p:nvSpPr>
          <p:cNvPr id="5" name="Subtitle 4">
            <a:extLst>
              <a:ext uri="{FF2B5EF4-FFF2-40B4-BE49-F238E27FC236}">
                <a16:creationId xmlns:a16="http://schemas.microsoft.com/office/drawing/2014/main" id="{305AFFDD-3439-475F-8CD5-A7748B610A74}"/>
              </a:ext>
            </a:extLst>
          </p:cNvPr>
          <p:cNvSpPr>
            <a:spLocks noGrp="1"/>
          </p:cNvSpPr>
          <p:nvPr>
            <p:ph type="subTitle" idx="1"/>
          </p:nvPr>
        </p:nvSpPr>
        <p:spPr/>
        <p:txBody>
          <a:bodyPr/>
          <a:lstStyle/>
          <a:p>
            <a:r>
              <a:rPr lang="en-GB" b="1" i="1" dirty="0"/>
              <a:t>May 24</a:t>
            </a:r>
            <a:r>
              <a:rPr lang="en-GB" b="1" i="1" baseline="30000" dirty="0"/>
              <a:t>th</a:t>
            </a:r>
            <a:r>
              <a:rPr lang="en-GB" b="1" i="1" dirty="0"/>
              <a:t> 2021</a:t>
            </a:r>
          </a:p>
        </p:txBody>
      </p:sp>
      <p:pic>
        <p:nvPicPr>
          <p:cNvPr id="6" name="Picture 5" descr="See the source image">
            <a:extLst>
              <a:ext uri="{FF2B5EF4-FFF2-40B4-BE49-F238E27FC236}">
                <a16:creationId xmlns:a16="http://schemas.microsoft.com/office/drawing/2014/main" id="{119D8B23-0DEF-438D-8794-5A26D0E9DE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29086" y="134754"/>
            <a:ext cx="4389119" cy="5964294"/>
          </a:xfrm>
          <a:prstGeom prst="rect">
            <a:avLst/>
          </a:prstGeom>
          <a:noFill/>
          <a:ln>
            <a:noFill/>
          </a:ln>
        </p:spPr>
      </p:pic>
      <p:pic>
        <p:nvPicPr>
          <p:cNvPr id="7" name="Picture 6" descr="See the source image">
            <a:extLst>
              <a:ext uri="{FF2B5EF4-FFF2-40B4-BE49-F238E27FC236}">
                <a16:creationId xmlns:a16="http://schemas.microsoft.com/office/drawing/2014/main" id="{60449112-6142-4723-B319-C8845DDD7A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02881" y="134754"/>
            <a:ext cx="4389119" cy="5964294"/>
          </a:xfrm>
          <a:prstGeom prst="rect">
            <a:avLst/>
          </a:prstGeom>
          <a:noFill/>
          <a:ln>
            <a:noFill/>
          </a:ln>
        </p:spPr>
      </p:pic>
    </p:spTree>
    <p:extLst>
      <p:ext uri="{BB962C8B-B14F-4D97-AF65-F5344CB8AC3E}">
        <p14:creationId xmlns:p14="http://schemas.microsoft.com/office/powerpoint/2010/main" val="262505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69DA4B-259A-4419-9847-2238B775DCB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48564" y="0"/>
            <a:ext cx="7267074" cy="6256421"/>
          </a:xfrm>
          <a:prstGeom prst="rect">
            <a:avLst/>
          </a:prstGeom>
          <a:noFill/>
          <a:ln>
            <a:noFill/>
          </a:ln>
        </p:spPr>
      </p:pic>
    </p:spTree>
    <p:extLst>
      <p:ext uri="{BB962C8B-B14F-4D97-AF65-F5344CB8AC3E}">
        <p14:creationId xmlns:p14="http://schemas.microsoft.com/office/powerpoint/2010/main" val="499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775F0-493B-4829-8C66-1A4B0F5EB0C0}"/>
              </a:ext>
            </a:extLst>
          </p:cNvPr>
          <p:cNvSpPr>
            <a:spLocks noGrp="1"/>
          </p:cNvSpPr>
          <p:nvPr>
            <p:ph type="title"/>
          </p:nvPr>
        </p:nvSpPr>
        <p:spPr/>
        <p:txBody>
          <a:bodyPr/>
          <a:lstStyle/>
          <a:p>
            <a:r>
              <a:rPr lang="en-GB" dirty="0"/>
              <a:t>Mary Mother of the Church</a:t>
            </a:r>
          </a:p>
        </p:txBody>
      </p:sp>
      <p:sp>
        <p:nvSpPr>
          <p:cNvPr id="3" name="Content Placeholder 2">
            <a:extLst>
              <a:ext uri="{FF2B5EF4-FFF2-40B4-BE49-F238E27FC236}">
                <a16:creationId xmlns:a16="http://schemas.microsoft.com/office/drawing/2014/main" id="{C12D8C3A-5125-4D7B-8A06-BE46A8D31FC5}"/>
              </a:ext>
            </a:extLst>
          </p:cNvPr>
          <p:cNvSpPr>
            <a:spLocks noGrp="1"/>
          </p:cNvSpPr>
          <p:nvPr>
            <p:ph idx="1"/>
          </p:nvPr>
        </p:nvSpPr>
        <p:spPr>
          <a:xfrm>
            <a:off x="1097280" y="1845733"/>
            <a:ext cx="10058400" cy="4293809"/>
          </a:xfrm>
        </p:spPr>
        <p:txBody>
          <a:bodyPr>
            <a:normAutofit fontScale="92500" lnSpcReduction="20000"/>
          </a:bodyPr>
          <a:lstStyle/>
          <a:p>
            <a:r>
              <a:rPr lang="en-GB" sz="2400" b="1" dirty="0">
                <a:solidFill>
                  <a:srgbClr val="3A3A3A"/>
                </a:solidFill>
                <a:effectLst/>
                <a:latin typeface="Calibri" panose="020F0502020204030204" pitchFamily="34" charset="0"/>
                <a:ea typeface="Calibri" panose="020F0502020204030204" pitchFamily="34" charset="0"/>
                <a:cs typeface="Calibri" panose="020F0502020204030204" pitchFamily="34" charset="0"/>
              </a:rPr>
              <a:t>The Church has honoured Mary Mother of God with various titles down through the centuries; titles such as Mother of Disciples, of the Faithful, of Believers, of all those who are reborn in Christ. </a:t>
            </a:r>
            <a:endParaRPr lang="en-GB" sz="2400" b="1" dirty="0">
              <a:solidFill>
                <a:srgbClr val="3A3A3A"/>
              </a:solidFill>
              <a:latin typeface="Calibri" panose="020F0502020204030204" pitchFamily="34" charset="0"/>
              <a:ea typeface="Calibri" panose="020F0502020204030204" pitchFamily="34" charset="0"/>
              <a:cs typeface="Calibri" panose="020F0502020204030204" pitchFamily="34" charset="0"/>
            </a:endParaRPr>
          </a:p>
          <a:p>
            <a:r>
              <a:rPr lang="en-GB" sz="2400" b="1" dirty="0">
                <a:solidFill>
                  <a:srgbClr val="3A3A3A"/>
                </a:solidFill>
                <a:effectLst/>
                <a:latin typeface="Calibri" panose="020F0502020204030204" pitchFamily="34" charset="0"/>
                <a:ea typeface="Calibri" panose="020F0502020204030204" pitchFamily="34" charset="0"/>
                <a:cs typeface="Calibri" panose="020F0502020204030204" pitchFamily="34" charset="0"/>
              </a:rPr>
              <a:t> </a:t>
            </a:r>
            <a:r>
              <a:rPr lang="en-GB" sz="2400" b="1" dirty="0">
                <a:solidFill>
                  <a:srgbClr val="3A3A3A"/>
                </a:solidFill>
                <a:latin typeface="Calibri" panose="020F0502020204030204" pitchFamily="34" charset="0"/>
                <a:ea typeface="Calibri" panose="020F0502020204030204" pitchFamily="34" charset="0"/>
                <a:cs typeface="Calibri" panose="020F0502020204030204" pitchFamily="34" charset="0"/>
              </a:rPr>
              <a:t>O</a:t>
            </a:r>
            <a:r>
              <a:rPr lang="en-GB" sz="2400" b="1"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n 21 November 1964, at the conclusion of the Third Session of the Second Vatican Council, Pope Paul vi declared the Blessed Virgin Mary as “Mother of the Church, that is to say of all Christian people, the faithful as well as the pastors, who call her the most loving Mother</a:t>
            </a:r>
            <a:r>
              <a:rPr lang="en-GB" sz="2400" b="1" dirty="0">
                <a:solidFill>
                  <a:srgbClr val="3A3A3A"/>
                </a:solidFill>
                <a:effectLst/>
                <a:latin typeface="Georgia" panose="02040502050405020303" pitchFamily="18" charset="0"/>
                <a:ea typeface="Times New Roman" panose="02020603050405020304" pitchFamily="18" charset="0"/>
              </a:rPr>
              <a:t>”.</a:t>
            </a:r>
          </a:p>
          <a:p>
            <a:r>
              <a:rPr lang="en-GB" sz="2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In 2018, Pope Francis</a:t>
            </a:r>
            <a:r>
              <a:rPr lang="en-GB"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added the Memorial (feast day) of the Blessed Virgin Mary, </a:t>
            </a:r>
            <a:r>
              <a:rPr lang="en-GB" sz="2400" b="1" u="sng"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Mother of the Church </a:t>
            </a:r>
            <a:r>
              <a:rPr lang="en-GB" sz="2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to our Church calendar</a:t>
            </a:r>
            <a:endParaRPr lang="en-GB" sz="2400" b="1" dirty="0">
              <a:effectLst/>
              <a:latin typeface="Times New Roman" panose="02020603050405020304" pitchFamily="18" charset="0"/>
              <a:ea typeface="Times New Roman" panose="02020603050405020304" pitchFamily="18" charset="0"/>
            </a:endParaRPr>
          </a:p>
          <a:p>
            <a:r>
              <a:rPr lang="en-GB" sz="2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We </a:t>
            </a:r>
            <a:r>
              <a:rPr lang="en-GB" sz="2400" b="1" dirty="0" err="1">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honor</a:t>
            </a:r>
            <a:r>
              <a:rPr lang="en-GB" sz="2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Mary as Mother of the Church on the day after</a:t>
            </a:r>
            <a:r>
              <a:rPr lang="en-GB"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Pentecost</a:t>
            </a:r>
            <a:r>
              <a:rPr lang="en-GB" sz="2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reminding us that Mary was present with the disciples on Pentecost. Mary prayed with the first Christian community, awaiting the gift of the Holy Spirit for all believers. Mary prayed with them as the Holy Spirit descended. </a:t>
            </a:r>
          </a:p>
          <a:p>
            <a:r>
              <a:rPr lang="en-GB" sz="2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And Mary, our dear Mother, continues to pray for us.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989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71000" b="-7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4D90-14C6-4DFF-8BF1-5DD745477ADA}"/>
              </a:ext>
            </a:extLst>
          </p:cNvPr>
          <p:cNvSpPr>
            <a:spLocks noGrp="1"/>
          </p:cNvSpPr>
          <p:nvPr>
            <p:ph type="title"/>
          </p:nvPr>
        </p:nvSpPr>
        <p:spPr/>
        <p:txBody>
          <a:bodyPr/>
          <a:lstStyle/>
          <a:p>
            <a:r>
              <a:rPr lang="en-US" b="0" i="0" dirty="0">
                <a:solidFill>
                  <a:srgbClr val="373737"/>
                </a:solidFill>
                <a:effectLst/>
                <a:latin typeface="Museo Sans Cyrl"/>
              </a:rPr>
              <a:t>The “motherliness” of Mary</a:t>
            </a:r>
            <a:br>
              <a:rPr lang="en-US" b="0" i="0" dirty="0">
                <a:solidFill>
                  <a:srgbClr val="373737"/>
                </a:solidFill>
                <a:effectLst/>
                <a:latin typeface="Museo Sans Cyrl"/>
              </a:rPr>
            </a:br>
            <a:endParaRPr lang="en-GB" dirty="0"/>
          </a:p>
        </p:txBody>
      </p:sp>
      <p:sp>
        <p:nvSpPr>
          <p:cNvPr id="3" name="Content Placeholder 2">
            <a:extLst>
              <a:ext uri="{FF2B5EF4-FFF2-40B4-BE49-F238E27FC236}">
                <a16:creationId xmlns:a16="http://schemas.microsoft.com/office/drawing/2014/main" id="{B648A69B-85E6-485F-B2FA-289D5028793E}"/>
              </a:ext>
            </a:extLst>
          </p:cNvPr>
          <p:cNvSpPr>
            <a:spLocks noGrp="1"/>
          </p:cNvSpPr>
          <p:nvPr>
            <p:ph idx="1"/>
          </p:nvPr>
        </p:nvSpPr>
        <p:spPr/>
        <p:txBody>
          <a:bodyPr/>
          <a:lstStyle/>
          <a:p>
            <a:pPr marL="0" indent="0" algn="l">
              <a:buNone/>
            </a:pPr>
            <a:r>
              <a:rPr lang="en-US" sz="2800" b="1" dirty="0">
                <a:solidFill>
                  <a:srgbClr val="373737"/>
                </a:solidFill>
                <a:latin typeface="Museo Sans Cyrl"/>
              </a:rPr>
              <a:t>I</a:t>
            </a:r>
            <a:r>
              <a:rPr lang="en-US" sz="2800" b="1" i="0" dirty="0">
                <a:solidFill>
                  <a:srgbClr val="373737"/>
                </a:solidFill>
                <a:effectLst/>
                <a:latin typeface="Museo Sans Cyrl"/>
              </a:rPr>
              <a:t>n the Gospel, Mary is always described as “the Mother of Jesus,” instead of “the Lady” or “the widow of Joseph”: her motherliness is emphasized throughout the Gospels, beginning with the Annunciation. </a:t>
            </a:r>
          </a:p>
          <a:p>
            <a:r>
              <a:rPr kumimoji="0" lang="en-US" sz="2800" b="1" i="0" u="none" strike="noStrike" kern="1200" cap="none" spc="0" normalizeH="0" baseline="0" noProof="0" dirty="0">
                <a:ln>
                  <a:noFill/>
                </a:ln>
                <a:solidFill>
                  <a:srgbClr val="646464"/>
                </a:solidFill>
                <a:effectLst/>
                <a:uLnTx/>
                <a:uFillTx/>
                <a:latin typeface="Museo Sans Cyrl"/>
                <a:ea typeface="+mn-ea"/>
                <a:cs typeface="+mn-cs"/>
              </a:rPr>
              <a:t>In his homily during Mass at the first celebration of this feast , Pope Francis said the first virtue of a mom is tenderness</a:t>
            </a:r>
            <a:endParaRPr lang="en-GB" dirty="0"/>
          </a:p>
        </p:txBody>
      </p:sp>
    </p:spTree>
    <p:extLst>
      <p:ext uri="{BB962C8B-B14F-4D97-AF65-F5344CB8AC3E}">
        <p14:creationId xmlns:p14="http://schemas.microsoft.com/office/powerpoint/2010/main" val="168906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0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8003-F846-4A52-8857-08926D546AA0}"/>
              </a:ext>
            </a:extLst>
          </p:cNvPr>
          <p:cNvSpPr>
            <a:spLocks noGrp="1"/>
          </p:cNvSpPr>
          <p:nvPr>
            <p:ph type="title"/>
          </p:nvPr>
        </p:nvSpPr>
        <p:spPr/>
        <p:txBody>
          <a:bodyPr/>
          <a:lstStyle/>
          <a:p>
            <a:r>
              <a:rPr lang="en-US" b="0" i="0" dirty="0">
                <a:solidFill>
                  <a:srgbClr val="373737"/>
                </a:solidFill>
                <a:effectLst/>
                <a:latin typeface="Museo Sans Cyrl"/>
              </a:rPr>
              <a:t>The tenderness of a mom</a:t>
            </a:r>
            <a:br>
              <a:rPr lang="en-US" b="0" i="0" dirty="0">
                <a:solidFill>
                  <a:srgbClr val="373737"/>
                </a:solidFill>
                <a:effectLst/>
                <a:latin typeface="Museo Sans Cyrl"/>
              </a:rPr>
            </a:br>
            <a:endParaRPr lang="en-GB" dirty="0"/>
          </a:p>
        </p:txBody>
      </p:sp>
      <p:sp>
        <p:nvSpPr>
          <p:cNvPr id="3" name="Content Placeholder 2">
            <a:extLst>
              <a:ext uri="{FF2B5EF4-FFF2-40B4-BE49-F238E27FC236}">
                <a16:creationId xmlns:a16="http://schemas.microsoft.com/office/drawing/2014/main" id="{BF787614-7042-4DA8-AB00-321605A98278}"/>
              </a:ext>
            </a:extLst>
          </p:cNvPr>
          <p:cNvSpPr>
            <a:spLocks noGrp="1"/>
          </p:cNvSpPr>
          <p:nvPr>
            <p:ph idx="1"/>
          </p:nvPr>
        </p:nvSpPr>
        <p:spPr>
          <a:xfrm>
            <a:off x="1097280" y="1845734"/>
            <a:ext cx="10433660" cy="4163180"/>
          </a:xfrm>
          <a:noFill/>
        </p:spPr>
        <p:txBody>
          <a:bodyPr>
            <a:noAutofit/>
          </a:bodyPr>
          <a:lstStyle/>
          <a:p>
            <a:pPr algn="l"/>
            <a:r>
              <a:rPr lang="en-US" sz="2800" b="1" i="0" dirty="0">
                <a:solidFill>
                  <a:srgbClr val="373737"/>
                </a:solidFill>
                <a:effectLst/>
                <a:latin typeface="Museo Sans Cyrl"/>
              </a:rPr>
              <a:t>The virtue that primarily distinguishes a woman, Pope Francis said, is tenderness, like the tenderness of Mary, when she “gave birth to her first-born son and wrapped Him in swaddling clothes, and laid Him in a manger.” She cared for Him, with meekness and humility, which are the great virtues of mothers.</a:t>
            </a:r>
          </a:p>
          <a:p>
            <a:pPr algn="l"/>
            <a:r>
              <a:rPr lang="en-US" sz="2800" b="1" dirty="0">
                <a:solidFill>
                  <a:srgbClr val="373737"/>
                </a:solidFill>
                <a:latin typeface="Museo Sans Cyrl"/>
              </a:rPr>
              <a:t>Pope Francis encourages the </a:t>
            </a:r>
            <a:r>
              <a:rPr lang="en-US" sz="2800" b="1" dirty="0">
                <a:solidFill>
                  <a:srgbClr val="373737"/>
                </a:solidFill>
                <a:effectLst/>
                <a:latin typeface="Museo Sans Cyrl"/>
              </a:rPr>
              <a:t>Church to imitate the tenderness of a mother who knows the wisdom of silence, the wisdom of the gaze that knows compassion. </a:t>
            </a:r>
            <a:r>
              <a:rPr lang="en-US" sz="2800" b="1" dirty="0">
                <a:solidFill>
                  <a:srgbClr val="373737"/>
                </a:solidFill>
                <a:latin typeface="Museo Sans Cyrl"/>
              </a:rPr>
              <a:t>A</a:t>
            </a:r>
            <a:r>
              <a:rPr lang="en-US" sz="2800" b="1" dirty="0">
                <a:solidFill>
                  <a:srgbClr val="373737"/>
                </a:solidFill>
                <a:effectLst/>
                <a:latin typeface="Museo Sans Cyrl"/>
              </a:rPr>
              <a:t> person who lives out this way of being a member of the Church, knows that he or she must go along the same path: a person who is gentle, tender, smiling, full of love</a:t>
            </a:r>
            <a:endParaRPr lang="en-GB" sz="2800" dirty="0"/>
          </a:p>
        </p:txBody>
      </p:sp>
    </p:spTree>
    <p:extLst>
      <p:ext uri="{BB962C8B-B14F-4D97-AF65-F5344CB8AC3E}">
        <p14:creationId xmlns:p14="http://schemas.microsoft.com/office/powerpoint/2010/main" val="108759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6C806-4225-448A-8371-5EC24038E925}"/>
              </a:ext>
            </a:extLst>
          </p:cNvPr>
          <p:cNvSpPr>
            <a:spLocks noGrp="1"/>
          </p:cNvSpPr>
          <p:nvPr>
            <p:ph type="title"/>
          </p:nvPr>
        </p:nvSpPr>
        <p:spPr/>
        <p:txBody>
          <a:bodyPr>
            <a:normAutofit/>
          </a:bodyPr>
          <a:lstStyle/>
          <a:p>
            <a:r>
              <a:rPr lang="en-US" sz="2400" b="1" i="0" dirty="0">
                <a:solidFill>
                  <a:srgbClr val="000000"/>
                </a:solidFill>
                <a:effectLst/>
                <a:latin typeface="Tahoma" panose="020B0604030504040204" pitchFamily="34" charset="0"/>
              </a:rPr>
              <a:t>Prayer to Mary, Mother of the Church and Mother of our faith*</a:t>
            </a:r>
            <a:br>
              <a:rPr lang="en-US" sz="2400" b="0" i="0" dirty="0">
                <a:solidFill>
                  <a:srgbClr val="000000"/>
                </a:solidFill>
                <a:effectLst/>
                <a:latin typeface="Tahoma" panose="020B0604030504040204" pitchFamily="34" charset="0"/>
              </a:rPr>
            </a:br>
            <a:r>
              <a:rPr lang="en-US" sz="1100" b="0" i="0" dirty="0">
                <a:solidFill>
                  <a:srgbClr val="000000"/>
                </a:solidFill>
                <a:effectLst/>
                <a:latin typeface="Tahoma" panose="020B0604030504040204" pitchFamily="34" charset="0"/>
              </a:rPr>
              <a:t> </a:t>
            </a:r>
            <a:endParaRPr lang="en-GB" sz="3200" dirty="0"/>
          </a:p>
        </p:txBody>
      </p:sp>
      <p:sp>
        <p:nvSpPr>
          <p:cNvPr id="3" name="Content Placeholder 2">
            <a:extLst>
              <a:ext uri="{FF2B5EF4-FFF2-40B4-BE49-F238E27FC236}">
                <a16:creationId xmlns:a16="http://schemas.microsoft.com/office/drawing/2014/main" id="{EF399B3F-4A1E-4D6C-9A9E-F409D481AD11}"/>
              </a:ext>
            </a:extLst>
          </p:cNvPr>
          <p:cNvSpPr>
            <a:spLocks noGrp="1"/>
          </p:cNvSpPr>
          <p:nvPr>
            <p:ph idx="1"/>
          </p:nvPr>
        </p:nvSpPr>
        <p:spPr>
          <a:xfrm>
            <a:off x="1097280" y="1845733"/>
            <a:ext cx="10058400" cy="4507565"/>
          </a:xfrm>
        </p:spPr>
        <p:txBody>
          <a:bodyPr>
            <a:normAutofit fontScale="55000" lnSpcReduction="20000"/>
          </a:bodyPr>
          <a:lstStyle/>
          <a:p>
            <a:r>
              <a:rPr lang="en-US" sz="3400" b="1" dirty="0"/>
              <a:t>Mother, help our faith!</a:t>
            </a:r>
          </a:p>
          <a:p>
            <a:r>
              <a:rPr lang="en-US" sz="3400" b="1" dirty="0"/>
              <a:t>Open our ears to hear God’s word and to recognize his voice and call.</a:t>
            </a:r>
          </a:p>
          <a:p>
            <a:r>
              <a:rPr lang="en-US" sz="3400" b="1" dirty="0"/>
              <a:t>Awaken in us a desire to follow in his footsteps, to go forth from our own land and to receive his promise.</a:t>
            </a:r>
          </a:p>
          <a:p>
            <a:r>
              <a:rPr lang="en-US" sz="3400" b="1" dirty="0"/>
              <a:t>Help us to be touched by his love, that we may touch him in faith.</a:t>
            </a:r>
          </a:p>
          <a:p>
            <a:r>
              <a:rPr lang="en-US" sz="3400" b="1" dirty="0"/>
              <a:t>Help us to entrust ourselves fully to him and to believe in his love, especially at times of trial, beneath the shadow of the cross, when our faith is called to mature.</a:t>
            </a:r>
          </a:p>
          <a:p>
            <a:r>
              <a:rPr lang="en-US" sz="3400" b="1" dirty="0"/>
              <a:t>Sow in our faith the joy of the Risen One.</a:t>
            </a:r>
          </a:p>
          <a:p>
            <a:r>
              <a:rPr lang="en-US" sz="3400" b="1" dirty="0"/>
              <a:t>Remind us that those who believe are never alone.</a:t>
            </a:r>
          </a:p>
          <a:p>
            <a:r>
              <a:rPr lang="en-US" sz="3400" b="1" dirty="0"/>
              <a:t>Teach us to see all things with the eyes of Jesus, that he may be light for our path. And may this light of faith always increase in us.</a:t>
            </a:r>
          </a:p>
          <a:p>
            <a:endParaRPr lang="en-US" sz="3400" b="1" dirty="0"/>
          </a:p>
          <a:p>
            <a:r>
              <a:rPr lang="en-US" dirty="0"/>
              <a:t> </a:t>
            </a:r>
            <a:r>
              <a:rPr lang="en-US" b="0" i="0" dirty="0">
                <a:solidFill>
                  <a:srgbClr val="000000"/>
                </a:solidFill>
                <a:effectLst/>
                <a:latin typeface="Tahoma" panose="020B0604030504040204" pitchFamily="34" charset="0"/>
              </a:rPr>
              <a:t>*</a:t>
            </a:r>
            <a:r>
              <a:rPr lang="en-US" b="1" i="0" dirty="0">
                <a:solidFill>
                  <a:srgbClr val="996633"/>
                </a:solidFill>
                <a:effectLst/>
                <a:latin typeface="Tahoma" panose="020B0604030504040204" pitchFamily="34" charset="0"/>
                <a:hlinkClick r:id="rId3"/>
              </a:rPr>
              <a:t>Prayer to Mary at the conclusion of the Encyclical </a:t>
            </a:r>
            <a:r>
              <a:rPr lang="en-US" b="1" i="1" dirty="0">
                <a:solidFill>
                  <a:srgbClr val="996633"/>
                </a:solidFill>
                <a:effectLst/>
                <a:latin typeface="Tahoma" panose="020B0604030504040204" pitchFamily="34" charset="0"/>
                <a:hlinkClick r:id="rId3"/>
              </a:rPr>
              <a:t>Lumen Fidei</a:t>
            </a:r>
            <a:r>
              <a:rPr lang="en-US" b="1" i="0" dirty="0">
                <a:solidFill>
                  <a:srgbClr val="996633"/>
                </a:solidFill>
                <a:effectLst/>
                <a:latin typeface="Tahoma" panose="020B0604030504040204" pitchFamily="34" charset="0"/>
                <a:hlinkClick r:id="rId3"/>
              </a:rPr>
              <a:t> (29 June 2013)</a:t>
            </a:r>
            <a:endParaRPr lang="en-GB" dirty="0"/>
          </a:p>
        </p:txBody>
      </p:sp>
    </p:spTree>
    <p:extLst>
      <p:ext uri="{BB962C8B-B14F-4D97-AF65-F5344CB8AC3E}">
        <p14:creationId xmlns:p14="http://schemas.microsoft.com/office/powerpoint/2010/main" val="364607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7177-F528-40CA-B517-6315EA22DD76}"/>
              </a:ext>
            </a:extLst>
          </p:cNvPr>
          <p:cNvSpPr>
            <a:spLocks noGrp="1"/>
          </p:cNvSpPr>
          <p:nvPr>
            <p:ph type="title"/>
          </p:nvPr>
        </p:nvSpPr>
        <p:spPr/>
        <p:txBody>
          <a:bodyPr/>
          <a:lstStyle/>
          <a:p>
            <a:r>
              <a:rPr lang="en-GB" dirty="0"/>
              <a:t>Prayers of Petition</a:t>
            </a:r>
          </a:p>
        </p:txBody>
      </p:sp>
      <p:sp>
        <p:nvSpPr>
          <p:cNvPr id="3" name="Content Placeholder 2">
            <a:extLst>
              <a:ext uri="{FF2B5EF4-FFF2-40B4-BE49-F238E27FC236}">
                <a16:creationId xmlns:a16="http://schemas.microsoft.com/office/drawing/2014/main" id="{AC64C02F-0C53-4AC2-8F0E-42A15939B033}"/>
              </a:ext>
            </a:extLst>
          </p:cNvPr>
          <p:cNvSpPr>
            <a:spLocks noGrp="1"/>
          </p:cNvSpPr>
          <p:nvPr>
            <p:ph idx="1"/>
          </p:nvPr>
        </p:nvSpPr>
        <p:spPr>
          <a:xfrm>
            <a:off x="1097280" y="1845734"/>
            <a:ext cx="10058400" cy="3274907"/>
          </a:xfrm>
        </p:spPr>
        <p:txBody>
          <a:bodyPr/>
          <a:lstStyle/>
          <a:p>
            <a:r>
              <a:rPr lang="en-GB" b="1" dirty="0"/>
              <a:t>1. We pray for the Church at this time, for Pope Francis and all Church Leaders. May our Church learn to  reflect the tenderness and compassion of Mary our Mother. </a:t>
            </a:r>
            <a:r>
              <a:rPr lang="en-GB" b="1" i="1" dirty="0"/>
              <a:t>Lord hear us…….</a:t>
            </a:r>
          </a:p>
          <a:p>
            <a:r>
              <a:rPr lang="en-GB" b="1" dirty="0"/>
              <a:t>2.  We pray for an end to conflict  and violence in our world especially in the Ukraine and the Middle East. </a:t>
            </a:r>
            <a:r>
              <a:rPr lang="en-GB" b="1" i="1" dirty="0"/>
              <a:t>Lord hear us…….</a:t>
            </a:r>
          </a:p>
          <a:p>
            <a:r>
              <a:rPr lang="en-GB" b="1" dirty="0"/>
              <a:t>3. We pray that our world will be  kinder, more equal, and more just in the post-covid era.  </a:t>
            </a:r>
            <a:r>
              <a:rPr lang="en-GB" b="1" i="1" dirty="0"/>
              <a:t>Lord hear us…….</a:t>
            </a:r>
          </a:p>
          <a:p>
            <a:r>
              <a:rPr lang="en-GB" b="1" i="1" dirty="0"/>
              <a:t>4. </a:t>
            </a:r>
            <a:r>
              <a:rPr lang="en-GB" b="1" dirty="0"/>
              <a:t>We pray for an end to world hunger, that charities such as Mary’s Meals are supported in their global quest to feed every hungry child</a:t>
            </a:r>
            <a:r>
              <a:rPr lang="en-GB" b="1" i="1" dirty="0"/>
              <a:t>. Lord hear us…….</a:t>
            </a:r>
          </a:p>
        </p:txBody>
      </p:sp>
    </p:spTree>
    <p:extLst>
      <p:ext uri="{BB962C8B-B14F-4D97-AF65-F5344CB8AC3E}">
        <p14:creationId xmlns:p14="http://schemas.microsoft.com/office/powerpoint/2010/main" val="184301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39000" b="-39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DF7C97D-5EF9-4055-AADD-E60B04EFA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047" y="974481"/>
            <a:ext cx="8573984" cy="53075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861428-74F5-44AA-8280-1F286DE96761}"/>
              </a:ext>
            </a:extLst>
          </p:cNvPr>
          <p:cNvSpPr txBox="1"/>
          <p:nvPr/>
        </p:nvSpPr>
        <p:spPr>
          <a:xfrm>
            <a:off x="1971304" y="451262"/>
            <a:ext cx="3875292" cy="523220"/>
          </a:xfrm>
          <a:prstGeom prst="rect">
            <a:avLst/>
          </a:prstGeom>
          <a:noFill/>
        </p:spPr>
        <p:txBody>
          <a:bodyPr wrap="none" rtlCol="0">
            <a:spAutoFit/>
          </a:bodyPr>
          <a:lstStyle/>
          <a:p>
            <a:r>
              <a:rPr lang="en-GB" sz="2800" dirty="0"/>
              <a:t>Together we pray…………..</a:t>
            </a:r>
          </a:p>
        </p:txBody>
      </p:sp>
    </p:spTree>
    <p:extLst>
      <p:ext uri="{BB962C8B-B14F-4D97-AF65-F5344CB8AC3E}">
        <p14:creationId xmlns:p14="http://schemas.microsoft.com/office/powerpoint/2010/main" val="358938243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141</TotalTime>
  <Words>731</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vt:lpstr>
      <vt:lpstr>Calibri Light</vt:lpstr>
      <vt:lpstr>Georgia</vt:lpstr>
      <vt:lpstr>Museo Sans Cyrl</vt:lpstr>
      <vt:lpstr>Tahoma</vt:lpstr>
      <vt:lpstr>Times New Roman</vt:lpstr>
      <vt:lpstr>Retrospect</vt:lpstr>
      <vt:lpstr>Mary Mother of  the Church</vt:lpstr>
      <vt:lpstr>PowerPoint Presentation</vt:lpstr>
      <vt:lpstr>Mary Mother of the Church</vt:lpstr>
      <vt:lpstr>The “motherliness” of Mary </vt:lpstr>
      <vt:lpstr>The tenderness of a mom </vt:lpstr>
      <vt:lpstr>Prayer to Mary, Mother of the Church and Mother of our faith*  </vt:lpstr>
      <vt:lpstr>Prayers of Petition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Mother of the Church</dc:title>
  <dc:creator>eileen gallagher</dc:creator>
  <cp:lastModifiedBy>Ferns DA</cp:lastModifiedBy>
  <cp:revision>16</cp:revision>
  <dcterms:created xsi:type="dcterms:W3CDTF">2021-05-23T19:57:31Z</dcterms:created>
  <dcterms:modified xsi:type="dcterms:W3CDTF">2023-04-28T14:05:48Z</dcterms:modified>
</cp:coreProperties>
</file>