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E075F-2011-C50C-EFCC-CBE9BC620070}" v="46" dt="2021-04-25T10:23:24.665"/>
    <p1510:client id="{E668EF42-59FD-444B-BD3D-45B0DDB40C67}" v="307" dt="2021-04-21T20:27:59.570"/>
    <p1510:client id="{FDA7C19F-E08D-C000-1153-B6963BF32E78}" v="399" dt="2021-04-25T09:52:27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8" d="100"/>
          <a:sy n="58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cs typeface="Calibri Light"/>
              </a:rPr>
              <a:t>Graduation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cs typeface="Calibri"/>
              </a:rPr>
              <a:t>Ideas and Discussions </a:t>
            </a:r>
            <a:endParaRPr lang="en-US" sz="200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D6D0095-FC78-4ABA-97D1-CD5D1AD68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4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28515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DF1DC-89AD-40AF-AC2C-D59A5607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  <a:cs typeface="Calibri Light"/>
              </a:rPr>
              <a:t>Understanding the different context of each school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F6FC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2CE6B-926C-47E9-BE35-06789378C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6031967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cs typeface="Calibri" panose="020F0502020204030204"/>
              </a:rPr>
              <a:t>Entirely online</a:t>
            </a:r>
            <a:endParaRPr lang="en-US" sz="2000" dirty="0"/>
          </a:p>
          <a:p>
            <a:r>
              <a:rPr lang="en-US" sz="2000" dirty="0">
                <a:cs typeface="Calibri" panose="020F0502020204030204"/>
              </a:rPr>
              <a:t>In person (students) and online (parents)</a:t>
            </a:r>
          </a:p>
          <a:p>
            <a:r>
              <a:rPr lang="en-US" sz="2000" dirty="0">
                <a:cs typeface="Calibri" panose="020F0502020204030204"/>
              </a:rPr>
              <a:t>Service v's Mass</a:t>
            </a:r>
          </a:p>
          <a:p>
            <a:r>
              <a:rPr lang="en-US" sz="2000" dirty="0">
                <a:cs typeface="Calibri" panose="020F0502020204030204"/>
              </a:rPr>
              <a:t>Diocesan Mass online</a:t>
            </a:r>
          </a:p>
          <a:p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Regardless of this, the importance of acknowledging the importance of celebrating the end of 6th year for this group of students.</a:t>
            </a: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09B671-01AE-4DC5-8113-DE82C1C35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0" r="24742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4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B8BBC-8B98-4100-9012-3C45F12B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4997189" cy="1893524"/>
          </a:xfrm>
        </p:spPr>
        <p:txBody>
          <a:bodyPr anchor="b">
            <a:normAutofit/>
          </a:bodyPr>
          <a:lstStyle/>
          <a:p>
            <a:r>
              <a:rPr lang="en-US" sz="4800">
                <a:cs typeface="Calibri Light"/>
              </a:rPr>
              <a:t>Suitable Themes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8DD9-1CB9-49B8-9B2A-FF678B69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4997189" cy="29415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Importance of having a positive message</a:t>
            </a:r>
          </a:p>
          <a:p>
            <a:pPr marL="0" indent="0">
              <a:buNone/>
            </a:pPr>
            <a:endParaRPr lang="en-US" sz="1800">
              <a:cs typeface="Calibri" panose="020F0502020204030204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AD7E0F6-8DB1-4560-8218-DD5E2C86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831" y="895610"/>
            <a:ext cx="358039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0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8599B-9AB1-49FC-BAAE-67433654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522604"/>
            <a:ext cx="3150129" cy="1544422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Suggested Themes</a:t>
            </a:r>
            <a:endParaRPr lang="en-US" sz="4000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4BEDB-1E1A-4149-8E2D-CE1D7496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150131" cy="3272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 panose="020F0502020204030204"/>
              </a:rPr>
              <a:t>New Beginnings </a:t>
            </a:r>
            <a:endParaRPr lang="en-US" dirty="0"/>
          </a:p>
          <a:p>
            <a:r>
              <a:rPr lang="en-US" sz="2000" dirty="0">
                <a:cs typeface="Calibri" panose="020F0502020204030204"/>
              </a:rPr>
              <a:t>Growing stronger together</a:t>
            </a:r>
          </a:p>
          <a:p>
            <a:r>
              <a:rPr lang="en-US" sz="2000" dirty="0">
                <a:cs typeface="Calibri" panose="020F0502020204030204"/>
              </a:rPr>
              <a:t>The future is bright</a:t>
            </a:r>
          </a:p>
          <a:p>
            <a:r>
              <a:rPr lang="en-US" sz="2000" dirty="0">
                <a:ea typeface="+mn-lt"/>
                <a:cs typeface="+mn-lt"/>
              </a:rPr>
              <a:t>It's the journey not the destination</a:t>
            </a:r>
            <a:endParaRPr lang="en-US" sz="20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C0DB1D9-F66D-4D26-84BD-1273BF8D7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9760"/>
          <a:stretch/>
        </p:blipFill>
        <p:spPr>
          <a:xfrm>
            <a:off x="4601056" y="10"/>
            <a:ext cx="3749040" cy="3383270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E1BDF1-BB2B-4AFA-B8BA-9A39ECA5D7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15" r="-2" b="5239"/>
          <a:stretch/>
        </p:blipFill>
        <p:spPr>
          <a:xfrm>
            <a:off x="4601056" y="3474722"/>
            <a:ext cx="3749040" cy="338327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33FEE9A-F28D-4645-9202-E2875BCBF5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57" r="-2" b="-2"/>
          <a:stretch/>
        </p:blipFill>
        <p:spPr>
          <a:xfrm>
            <a:off x="8442960" y="10"/>
            <a:ext cx="3749040" cy="3383270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E5388D27-E544-40DA-B8F9-6D6AD56BFE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986" r="-2" b="22511"/>
          <a:stretch/>
        </p:blipFill>
        <p:spPr>
          <a:xfrm>
            <a:off x="8442960" y="3474719"/>
            <a:ext cx="374904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7D0A34-6CC9-472E-8BA8-49AC8C21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cs typeface="Calibri Light"/>
              </a:rPr>
              <a:t>Getting organised</a:t>
            </a:r>
            <a:endParaRPr lang="en-US" sz="4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380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609E96B-6B27-4DFE-AE4A-FFDD1F510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" r="3394" b="1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9983-FE12-4FFE-81D1-51BCE3A0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buClr>
                <a:srgbClr val="FF3806"/>
              </a:buClr>
              <a:buFont typeface="Arial"/>
              <a:buChar char="•"/>
            </a:pPr>
            <a:r>
              <a:rPr lang="en-GB" sz="2000" b="1" dirty="0">
                <a:ea typeface="+mn-lt"/>
                <a:cs typeface="+mn-lt"/>
              </a:rPr>
              <a:t>Art and Decoration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Clr>
                <a:srgbClr val="FF3806"/>
              </a:buClr>
              <a:buNone/>
            </a:pPr>
            <a:r>
              <a:rPr lang="en-GB" sz="2000" dirty="0">
                <a:ea typeface="+mn-lt"/>
                <a:cs typeface="+mn-lt"/>
              </a:rPr>
              <a:t>The design of the mass/service booklet, class symbols, the preparation of the altar/space.</a:t>
            </a: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GB" sz="2000" dirty="0">
              <a:ea typeface="+mn-lt"/>
              <a:cs typeface="+mn-lt"/>
            </a:endParaRPr>
          </a:p>
          <a:p>
            <a:pPr>
              <a:buClr>
                <a:srgbClr val="FF3806"/>
              </a:buClr>
              <a:buFont typeface="Arial"/>
              <a:buChar char="•"/>
            </a:pPr>
            <a:r>
              <a:rPr lang="en-GB" sz="2000" b="1" dirty="0">
                <a:ea typeface="+mn-lt"/>
                <a:cs typeface="+mn-lt"/>
              </a:rPr>
              <a:t>Music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Clr>
                <a:srgbClr val="FF3806"/>
              </a:buClr>
              <a:buNone/>
            </a:pPr>
            <a:r>
              <a:rPr lang="en-GB" sz="2000" dirty="0">
                <a:ea typeface="+mn-lt"/>
                <a:cs typeface="+mn-lt"/>
              </a:rPr>
              <a:t>Choosing appropriate hymns and music for the various parts of the  mass; the choir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2000" dirty="0">
              <a:ea typeface="+mn-lt"/>
              <a:cs typeface="+mn-lt"/>
            </a:endParaRPr>
          </a:p>
          <a:p>
            <a:pPr marL="171450" indent="-171450"/>
            <a:r>
              <a:rPr lang="en-GB" sz="2000" b="1" dirty="0">
                <a:ea typeface="+mn-lt"/>
                <a:cs typeface="+mn-lt"/>
              </a:rPr>
              <a:t>Prayers and Reflections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Clr>
                <a:srgbClr val="FF3806"/>
              </a:buClr>
              <a:buNone/>
            </a:pPr>
            <a:r>
              <a:rPr lang="en-GB" sz="2000" dirty="0">
                <a:ea typeface="+mn-lt"/>
                <a:cs typeface="+mn-lt"/>
              </a:rPr>
              <a:t>The welcome; penitential rite; the readings; the prayers of the faithful; communion reflection and the final blessing.</a:t>
            </a:r>
            <a:endParaRPr lang="en-US" sz="2000">
              <a:cs typeface="Calibri" panose="020F0502020204030204"/>
            </a:endParaRPr>
          </a:p>
          <a:p>
            <a:pPr lvl="2" indent="0">
              <a:buClr>
                <a:srgbClr val="FF3806"/>
              </a:buClr>
              <a:buNone/>
            </a:pPr>
            <a:r>
              <a:rPr lang="en-GB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>
              <a:buClr>
                <a:srgbClr val="FF3806"/>
              </a:buClr>
              <a:buFont typeface="Arial"/>
              <a:buChar char="•"/>
            </a:pPr>
            <a:r>
              <a:rPr lang="en-GB" sz="2000" b="1" dirty="0">
                <a:ea typeface="+mn-lt"/>
                <a:cs typeface="+mn-lt"/>
              </a:rPr>
              <a:t>Procession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Clr>
                <a:srgbClr val="FF3806"/>
              </a:buClr>
              <a:buNone/>
            </a:pPr>
            <a:r>
              <a:rPr lang="en-GB" sz="2000" dirty="0">
                <a:ea typeface="+mn-lt"/>
                <a:cs typeface="+mn-lt"/>
              </a:rPr>
              <a:t>Planning the entrance, offertory and concluding processions. </a:t>
            </a:r>
            <a:endParaRPr lang="en-US" sz="2000" dirty="0">
              <a:cs typeface="Calibri" panose="020F0502020204030204"/>
            </a:endParaRPr>
          </a:p>
          <a:p>
            <a:pPr lvl="2" indent="0">
              <a:buClr>
                <a:srgbClr val="FF3806"/>
              </a:buClr>
              <a:buNone/>
            </a:pPr>
            <a:r>
              <a:rPr lang="en-GB" sz="1100" dirty="0"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</a:rPr>
              <a:t> </a:t>
            </a:r>
            <a:endParaRPr lang="en-US" sz="1100" dirty="0"/>
          </a:p>
          <a:p>
            <a:pPr marL="0" indent="0">
              <a:buClr>
                <a:srgbClr val="FF3806"/>
              </a:buClr>
              <a:buNone/>
            </a:pPr>
            <a:r>
              <a:rPr lang="en-GB" sz="1100" b="1" dirty="0"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</a:rPr>
              <a:t>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6511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30536-5938-446D-B720-CB6ED53C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Symbols to represent the theme</a:t>
            </a: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BD1939-D3D6-41AA-AAD6-F5B3A0F3A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88346"/>
            <a:ext cx="6780700" cy="50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7D195-56B7-4274-B2F0-7C8D031A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Graduation Mass/Service Template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3CF7A2D-5547-4D39-B854-D217DFB17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1084566"/>
            <a:ext cx="6472362" cy="41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0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168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office theme</vt:lpstr>
      <vt:lpstr>Graduation</vt:lpstr>
      <vt:lpstr>Understanding the different context of each school</vt:lpstr>
      <vt:lpstr>Suitable Themes</vt:lpstr>
      <vt:lpstr>Suggested Themes</vt:lpstr>
      <vt:lpstr>Getting organised</vt:lpstr>
      <vt:lpstr>Class Symbols to represent the theme</vt:lpstr>
      <vt:lpstr>Sample Graduation Mass/Service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35387</dc:creator>
  <cp:lastModifiedBy>Ferns DA</cp:lastModifiedBy>
  <cp:revision>113</cp:revision>
  <dcterms:created xsi:type="dcterms:W3CDTF">2021-04-21T20:25:07Z</dcterms:created>
  <dcterms:modified xsi:type="dcterms:W3CDTF">2024-04-16T14:23:24Z</dcterms:modified>
</cp:coreProperties>
</file>