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0" r:id="rId4"/>
    <p:sldMasterId id="2147483771" r:id="rId5"/>
    <p:sldMasterId id="2147483784" r:id="rId6"/>
    <p:sldMasterId id="2147483796" r:id="rId7"/>
    <p:sldMasterId id="2147483808" r:id="rId8"/>
    <p:sldMasterId id="2147483820" r:id="rId9"/>
    <p:sldMasterId id="2147483832" r:id="rId10"/>
    <p:sldMasterId id="2147483844" r:id="rId11"/>
    <p:sldMasterId id="2147483856" r:id="rId12"/>
    <p:sldMasterId id="2147483868" r:id="rId13"/>
    <p:sldMasterId id="2147483880" r:id="rId14"/>
    <p:sldMasterId id="2147483892" r:id="rId15"/>
    <p:sldMasterId id="2147483904" r:id="rId16"/>
    <p:sldMasterId id="2147483918" r:id="rId17"/>
  </p:sldMasterIdLst>
  <p:notesMasterIdLst>
    <p:notesMasterId r:id="rId93"/>
  </p:notesMasterIdLst>
  <p:sldIdLst>
    <p:sldId id="470" r:id="rId18"/>
    <p:sldId id="555" r:id="rId19"/>
    <p:sldId id="486" r:id="rId20"/>
    <p:sldId id="488" r:id="rId21"/>
    <p:sldId id="490" r:id="rId22"/>
    <p:sldId id="496" r:id="rId23"/>
    <p:sldId id="497" r:id="rId24"/>
    <p:sldId id="492" r:id="rId25"/>
    <p:sldId id="498" r:id="rId26"/>
    <p:sldId id="501" r:id="rId27"/>
    <p:sldId id="493" r:id="rId28"/>
    <p:sldId id="502" r:id="rId29"/>
    <p:sldId id="503" r:id="rId30"/>
    <p:sldId id="504" r:id="rId31"/>
    <p:sldId id="559" r:id="rId32"/>
    <p:sldId id="505" r:id="rId33"/>
    <p:sldId id="506" r:id="rId34"/>
    <p:sldId id="557" r:id="rId35"/>
    <p:sldId id="499" r:id="rId36"/>
    <p:sldId id="491" r:id="rId37"/>
    <p:sldId id="473" r:id="rId38"/>
    <p:sldId id="474" r:id="rId39"/>
    <p:sldId id="507" r:id="rId40"/>
    <p:sldId id="508" r:id="rId41"/>
    <p:sldId id="509" r:id="rId42"/>
    <p:sldId id="560" r:id="rId43"/>
    <p:sldId id="475" r:id="rId44"/>
    <p:sldId id="511" r:id="rId45"/>
    <p:sldId id="520" r:id="rId46"/>
    <p:sldId id="521" r:id="rId47"/>
    <p:sldId id="522" r:id="rId48"/>
    <p:sldId id="523" r:id="rId49"/>
    <p:sldId id="524" r:id="rId50"/>
    <p:sldId id="561" r:id="rId51"/>
    <p:sldId id="526" r:id="rId52"/>
    <p:sldId id="527" r:id="rId53"/>
    <p:sldId id="528" r:id="rId54"/>
    <p:sldId id="513" r:id="rId55"/>
    <p:sldId id="514" r:id="rId56"/>
    <p:sldId id="478" r:id="rId57"/>
    <p:sldId id="477" r:id="rId58"/>
    <p:sldId id="516" r:id="rId59"/>
    <p:sldId id="517" r:id="rId60"/>
    <p:sldId id="518" r:id="rId61"/>
    <p:sldId id="481" r:id="rId62"/>
    <p:sldId id="482" r:id="rId63"/>
    <p:sldId id="483" r:id="rId64"/>
    <p:sldId id="531" r:id="rId65"/>
    <p:sldId id="530" r:id="rId66"/>
    <p:sldId id="533" r:id="rId67"/>
    <p:sldId id="534" r:id="rId68"/>
    <p:sldId id="558" r:id="rId69"/>
    <p:sldId id="535" r:id="rId70"/>
    <p:sldId id="536" r:id="rId71"/>
    <p:sldId id="537" r:id="rId72"/>
    <p:sldId id="538" r:id="rId73"/>
    <p:sldId id="539" r:id="rId74"/>
    <p:sldId id="541" r:id="rId75"/>
    <p:sldId id="554" r:id="rId76"/>
    <p:sldId id="549" r:id="rId77"/>
    <p:sldId id="553" r:id="rId78"/>
    <p:sldId id="552" r:id="rId79"/>
    <p:sldId id="544" r:id="rId80"/>
    <p:sldId id="547" r:id="rId81"/>
    <p:sldId id="551" r:id="rId82"/>
    <p:sldId id="546" r:id="rId83"/>
    <p:sldId id="545" r:id="rId84"/>
    <p:sldId id="548" r:id="rId85"/>
    <p:sldId id="550" r:id="rId86"/>
    <p:sldId id="468" r:id="rId87"/>
    <p:sldId id="462" r:id="rId88"/>
    <p:sldId id="279" r:id="rId89"/>
    <p:sldId id="455" r:id="rId90"/>
    <p:sldId id="466" r:id="rId91"/>
    <p:sldId id="310"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E40DAC-B2FA-4396-AC67-76ED4D3264BE}">
          <p14:sldIdLst>
            <p14:sldId id="470"/>
            <p14:sldId id="555"/>
            <p14:sldId id="486"/>
            <p14:sldId id="488"/>
            <p14:sldId id="490"/>
            <p14:sldId id="496"/>
            <p14:sldId id="497"/>
            <p14:sldId id="492"/>
            <p14:sldId id="498"/>
            <p14:sldId id="501"/>
            <p14:sldId id="493"/>
            <p14:sldId id="502"/>
            <p14:sldId id="503"/>
            <p14:sldId id="504"/>
            <p14:sldId id="559"/>
            <p14:sldId id="505"/>
            <p14:sldId id="506"/>
            <p14:sldId id="557"/>
            <p14:sldId id="499"/>
            <p14:sldId id="491"/>
            <p14:sldId id="473"/>
            <p14:sldId id="474"/>
            <p14:sldId id="507"/>
            <p14:sldId id="508"/>
            <p14:sldId id="509"/>
            <p14:sldId id="560"/>
            <p14:sldId id="475"/>
            <p14:sldId id="511"/>
            <p14:sldId id="520"/>
            <p14:sldId id="521"/>
            <p14:sldId id="522"/>
            <p14:sldId id="523"/>
            <p14:sldId id="524"/>
            <p14:sldId id="561"/>
            <p14:sldId id="526"/>
            <p14:sldId id="527"/>
            <p14:sldId id="528"/>
            <p14:sldId id="513"/>
            <p14:sldId id="514"/>
            <p14:sldId id="478"/>
            <p14:sldId id="477"/>
            <p14:sldId id="516"/>
            <p14:sldId id="517"/>
            <p14:sldId id="518"/>
            <p14:sldId id="481"/>
            <p14:sldId id="482"/>
            <p14:sldId id="483"/>
            <p14:sldId id="531"/>
            <p14:sldId id="530"/>
            <p14:sldId id="533"/>
            <p14:sldId id="534"/>
            <p14:sldId id="558"/>
            <p14:sldId id="535"/>
            <p14:sldId id="536"/>
            <p14:sldId id="537"/>
            <p14:sldId id="538"/>
            <p14:sldId id="539"/>
            <p14:sldId id="541"/>
            <p14:sldId id="554"/>
            <p14:sldId id="549"/>
            <p14:sldId id="553"/>
            <p14:sldId id="552"/>
            <p14:sldId id="544"/>
            <p14:sldId id="547"/>
            <p14:sldId id="551"/>
            <p14:sldId id="546"/>
            <p14:sldId id="545"/>
            <p14:sldId id="548"/>
            <p14:sldId id="550"/>
            <p14:sldId id="468"/>
            <p14:sldId id="462"/>
            <p14:sldId id="279"/>
            <p14:sldId id="455"/>
            <p14:sldId id="466"/>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671" autoAdjust="0"/>
  </p:normalViewPr>
  <p:slideViewPr>
    <p:cSldViewPr>
      <p:cViewPr>
        <p:scale>
          <a:sx n="70" d="100"/>
          <a:sy n="70" d="100"/>
        </p:scale>
        <p:origin x="896" y="-912"/>
      </p:cViewPr>
      <p:guideLst>
        <p:guide orient="horz" pos="2160"/>
        <p:guide pos="2880"/>
      </p:guideLst>
    </p:cSldViewPr>
  </p:slideViewPr>
  <p:notesTextViewPr>
    <p:cViewPr>
      <p:scale>
        <a:sx n="1" d="1"/>
        <a:sy n="1" d="1"/>
      </p:scale>
      <p:origin x="0" y="0"/>
    </p:cViewPr>
  </p:notesTextViewPr>
  <p:sorterViewPr>
    <p:cViewPr>
      <p:scale>
        <a:sx n="100" d="100"/>
        <a:sy n="100" d="100"/>
      </p:scale>
      <p:origin x="0" y="7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slide" Target="slides/slide67.xml"/><Relationship Id="rId89"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viewProps" Target="viewProp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1CA3D-7A67-485E-8DCA-8578DBA54973}" type="datetimeFigureOut">
              <a:rPr lang="en-GB" smtClean="0"/>
              <a:pPr/>
              <a:t>03/04/2024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83005-375D-490A-A83E-F9849FF4CA8B}" type="slidenum">
              <a:rPr lang="en-GB" smtClean="0"/>
              <a:pPr/>
              <a:t>‹#›</a:t>
            </a:fld>
            <a:endParaRPr lang="en-GB" dirty="0"/>
          </a:p>
        </p:txBody>
      </p:sp>
    </p:spTree>
    <p:extLst>
      <p:ext uri="{BB962C8B-B14F-4D97-AF65-F5344CB8AC3E}">
        <p14:creationId xmlns:p14="http://schemas.microsoft.com/office/powerpoint/2010/main" val="140439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ope_John_Paul_II"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Philosophiae_Naturalis_Principia_Mathematica"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Thirty_Years'_War" TargetMode="External"/><Relationship Id="rId3" Type="http://schemas.openxmlformats.org/officeDocument/2006/relationships/hyperlink" Target="http://en.wikipedia.org/wiki/Witch_trials_in_the_Early_Modern_period" TargetMode="External"/><Relationship Id="rId7" Type="http://schemas.openxmlformats.org/officeDocument/2006/relationships/hyperlink" Target="http://en.wikipedia.org/wiki/Protestant_Reform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Early_Modern_period" TargetMode="External"/><Relationship Id="rId5" Type="http://schemas.openxmlformats.org/officeDocument/2006/relationships/hyperlink" Target="http://en.wikipedia.org/wiki/Colonial_North_America" TargetMode="External"/><Relationship Id="rId4" Type="http://schemas.openxmlformats.org/officeDocument/2006/relationships/hyperlink" Target="http://en.wikipedia.org/wiki/Early_Modern_Europ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Marco Polo</a:t>
            </a:r>
          </a:p>
        </p:txBody>
      </p:sp>
      <p:sp>
        <p:nvSpPr>
          <p:cNvPr id="4" name="Slide Number Placeholder 3"/>
          <p:cNvSpPr>
            <a:spLocks noGrp="1"/>
          </p:cNvSpPr>
          <p:nvPr>
            <p:ph type="sldNum" sz="quarter" idx="10"/>
          </p:nvPr>
        </p:nvSpPr>
        <p:spPr/>
        <p:txBody>
          <a:bodyPr/>
          <a:lstStyle/>
          <a:p>
            <a:fld id="{44F83005-375D-490A-A83E-F9849FF4CA8B}" type="slidenum">
              <a:rPr lang="en-GB" smtClean="0"/>
              <a:pPr/>
              <a:t>3</a:t>
            </a:fld>
            <a:endParaRPr lang="en-GB" dirty="0"/>
          </a:p>
        </p:txBody>
      </p:sp>
    </p:spTree>
    <p:extLst>
      <p:ext uri="{BB962C8B-B14F-4D97-AF65-F5344CB8AC3E}">
        <p14:creationId xmlns:p14="http://schemas.microsoft.com/office/powerpoint/2010/main" val="70724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Orbits are ellipses</a:t>
            </a:r>
          </a:p>
          <a:p>
            <a:r>
              <a:rPr lang="en-GB" dirty="0"/>
              <a:t>Equal Areas in equal intervals of time.</a:t>
            </a:r>
          </a:p>
          <a:p>
            <a:r>
              <a:rPr lang="en-GB" dirty="0"/>
              <a:t>T squared is proportional to  R (average) cubed</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2ECF42B-3393-4F28-A187-0AA3EC2333A3}"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58697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Thanks to his intuition as a brilliant physicist and by relying on different arguments, Galileo, who practically invented the experimental method, understood why only the sun could function as the centre of the world, as it was then known, that is to say, as a planetary system. The error of the theologians of the time, when they maintained the centrality of the Earth, was to think that our understanding of the physical world's structure was, in some way, imposed by the literal sense of Sacred Scripture....</a:t>
            </a:r>
          </a:p>
          <a:p>
            <a:r>
              <a:rPr lang="en-GB" dirty="0"/>
              <a:t>– </a:t>
            </a:r>
            <a:r>
              <a:rPr lang="en-GB" i="1" dirty="0">
                <a:hlinkClick r:id="rId3" action="ppaction://hlinkfile" tooltip="Pope John Paul II"/>
              </a:rPr>
              <a:t>Pope John Paul II</a:t>
            </a:r>
            <a:r>
              <a:rPr lang="en-GB" i="1" dirty="0"/>
              <a:t>, </a:t>
            </a:r>
            <a:r>
              <a:rPr lang="en-GB" i="1" dirty="0" err="1"/>
              <a:t>L'Osservatore</a:t>
            </a:r>
            <a:r>
              <a:rPr lang="en-GB" i="1" dirty="0"/>
              <a:t> Romano N. 44 (1264) - November 4, 1992</a:t>
            </a:r>
            <a:endParaRPr lang="en-GB" dirty="0"/>
          </a:p>
          <a:p>
            <a:endParaRPr lang="en-US" dirty="0"/>
          </a:p>
        </p:txBody>
      </p:sp>
    </p:spTree>
    <p:extLst>
      <p:ext uri="{BB962C8B-B14F-4D97-AF65-F5344CB8AC3E}">
        <p14:creationId xmlns:p14="http://schemas.microsoft.com/office/powerpoint/2010/main" val="153577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Periodic – eleven year cycle</a:t>
            </a:r>
          </a:p>
        </p:txBody>
      </p:sp>
      <p:sp>
        <p:nvSpPr>
          <p:cNvPr id="4" name="Slide Number Placeholder 3"/>
          <p:cNvSpPr>
            <a:spLocks noGrp="1"/>
          </p:cNvSpPr>
          <p:nvPr>
            <p:ph type="sldNum" sz="quarter" idx="10"/>
          </p:nvPr>
        </p:nvSpPr>
        <p:spPr/>
        <p:txBody>
          <a:bodyPr/>
          <a:lstStyle/>
          <a:p>
            <a:fld id="{44F83005-375D-490A-A83E-F9849FF4CA8B}" type="slidenum">
              <a:rPr lang="en-GB" smtClean="0"/>
              <a:pPr/>
              <a:t>36</a:t>
            </a:fld>
            <a:endParaRPr lang="en-GB" dirty="0"/>
          </a:p>
        </p:txBody>
      </p:sp>
    </p:spTree>
    <p:extLst>
      <p:ext uri="{BB962C8B-B14F-4D97-AF65-F5344CB8AC3E}">
        <p14:creationId xmlns:p14="http://schemas.microsoft.com/office/powerpoint/2010/main" val="113416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Merchant chapter</a:t>
            </a:r>
            <a:r>
              <a:rPr lang="en-GB" baseline="0" dirty="0"/>
              <a:t> 7</a:t>
            </a:r>
            <a:endParaRPr lang="en-GB" dirty="0"/>
          </a:p>
        </p:txBody>
      </p:sp>
      <p:sp>
        <p:nvSpPr>
          <p:cNvPr id="4" name="Slide Number Placeholder 3"/>
          <p:cNvSpPr>
            <a:spLocks noGrp="1"/>
          </p:cNvSpPr>
          <p:nvPr>
            <p:ph type="sldNum" sz="quarter" idx="10"/>
          </p:nvPr>
        </p:nvSpPr>
        <p:spPr/>
        <p:txBody>
          <a:bodyPr/>
          <a:lstStyle/>
          <a:p>
            <a:fld id="{E353FDFA-F549-441B-8B85-D1BA4A4C3EF2}"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14209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AAF30D8-E0A5-4120-87E5-B93B6C6843AD}" type="slidenum">
              <a:rPr lang="en-US">
                <a:solidFill>
                  <a:prstClr val="black"/>
                </a:solidFill>
              </a:rPr>
              <a:pPr/>
              <a:t>41</a:t>
            </a:fld>
            <a:endParaRPr lang="en-US">
              <a:solidFill>
                <a:prstClr val="black"/>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New Atlantis of Francis Bacon -  Science the New</a:t>
            </a:r>
            <a:r>
              <a:rPr lang="en-US" baseline="0" dirty="0"/>
              <a:t> Religion – The scientist – the new priest    Merchant p. 181 + Science was the way to return to man the power he lost through the Fall.. Merchant 185</a:t>
            </a:r>
            <a:endParaRPr lang="en-US" dirty="0"/>
          </a:p>
        </p:txBody>
      </p:sp>
    </p:spTree>
    <p:extLst>
      <p:ext uri="{BB962C8B-B14F-4D97-AF65-F5344CB8AC3E}">
        <p14:creationId xmlns:p14="http://schemas.microsoft.com/office/powerpoint/2010/main" val="363194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John Locke (1561 – 1626) introduced the phrase “secondary phenomena” to describe religious experiences (epiphenomena) In 1619  Rene Descartes dreamed of Earth a great machine.</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CF5CBF-A599-4D13-972A-EC8BC63F6CBA}" type="slidenum">
              <a:rPr lang="en-GB" altLang="en-US">
                <a:solidFill>
                  <a:prstClr val="black"/>
                </a:solidFill>
                <a:latin typeface="Arial" charset="0"/>
              </a:rPr>
              <a:pPr eaLnBrk="1" hangingPunct="1">
                <a:spcBef>
                  <a:spcPct val="0"/>
                </a:spcBef>
              </a:pPr>
              <a:t>43</a:t>
            </a:fld>
            <a:endParaRPr lang="en-GB" altLang="en-US">
              <a:solidFill>
                <a:prstClr val="black"/>
              </a:solidFill>
              <a:latin typeface="Arial" charset="0"/>
            </a:endParaRPr>
          </a:p>
        </p:txBody>
      </p:sp>
    </p:spTree>
    <p:extLst>
      <p:ext uri="{BB962C8B-B14F-4D97-AF65-F5344CB8AC3E}">
        <p14:creationId xmlns:p14="http://schemas.microsoft.com/office/powerpoint/2010/main" val="356318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i="1">
                <a:hlinkClick r:id="rId3" action="ppaction://hlinkfile" tooltip="Philosophiae Naturalis Principia Mathematica"/>
              </a:rPr>
              <a:t>Philosophiae Naturalis Principia Mathematica</a:t>
            </a:r>
            <a:r>
              <a:rPr lang="en-GB" i="1"/>
              <a:t>  1686</a:t>
            </a:r>
          </a:p>
          <a:p>
            <a:endParaRPr lang="en-GB" i="1"/>
          </a:p>
          <a:p>
            <a:r>
              <a:rPr lang="en-GB" i="1"/>
              <a:t>Kepler’s Laws    Orbits are ellipses;  Equal areas sewept out in equal time intervals’:  T</a:t>
            </a:r>
            <a:r>
              <a:rPr lang="en-GB" i="1" baseline="30000"/>
              <a:t>2</a:t>
            </a:r>
            <a:r>
              <a:rPr lang="en-GB" i="1"/>
              <a:t>   is proportional to  r</a:t>
            </a:r>
            <a:r>
              <a:rPr lang="en-GB" i="1" baseline="30000"/>
              <a:t>3</a:t>
            </a:r>
            <a:endParaRPr lang="en-US"/>
          </a:p>
        </p:txBody>
      </p:sp>
    </p:spTree>
    <p:extLst>
      <p:ext uri="{BB962C8B-B14F-4D97-AF65-F5344CB8AC3E}">
        <p14:creationId xmlns:p14="http://schemas.microsoft.com/office/powerpoint/2010/main" val="198171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E3E1A23-D98A-45C4-AAF0-0E46C278CB52}" type="slidenum">
              <a:rPr lang="en-US">
                <a:solidFill>
                  <a:prstClr val="black"/>
                </a:solidFill>
              </a:rPr>
              <a:pPr/>
              <a:t>47</a:t>
            </a:fld>
            <a:endParaRPr lang="en-US">
              <a:solidFill>
                <a:prstClr val="black"/>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0061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4903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4C9BB70-A99D-4771-BB95-BAF63B77FFF2}" type="slidenum">
              <a:rPr lang="en-US">
                <a:solidFill>
                  <a:prstClr val="black"/>
                </a:solidFill>
              </a:rPr>
              <a:pPr/>
              <a:t>57</a:t>
            </a:fld>
            <a:endParaRPr lang="en-US" dirty="0">
              <a:solidFill>
                <a:prstClr val="black"/>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0704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Animate Earth p. 41</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4696F3-E7DF-4B93-8AC2-8FFDDFCE81BE}" type="slidenum">
              <a:rPr lang="en-GB" altLang="en-US">
                <a:solidFill>
                  <a:prstClr val="black"/>
                </a:solidFill>
                <a:latin typeface="Arial" charset="0"/>
              </a:rPr>
              <a:pPr eaLnBrk="1" hangingPunct="1">
                <a:spcBef>
                  <a:spcPct val="0"/>
                </a:spcBef>
              </a:pPr>
              <a:t>7</a:t>
            </a:fld>
            <a:endParaRPr lang="en-GB" altLang="en-US">
              <a:solidFill>
                <a:prstClr val="black"/>
              </a:solidFill>
              <a:latin typeface="Arial" charset="0"/>
            </a:endParaRPr>
          </a:p>
        </p:txBody>
      </p:sp>
    </p:spTree>
    <p:extLst>
      <p:ext uri="{BB962C8B-B14F-4D97-AF65-F5344CB8AC3E}">
        <p14:creationId xmlns:p14="http://schemas.microsoft.com/office/powerpoint/2010/main" val="1603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CF State of</a:t>
            </a:r>
            <a:r>
              <a:rPr lang="en-GB" baseline="0" dirty="0"/>
              <a:t> the World</a:t>
            </a:r>
            <a:endParaRPr lang="en-GB" dirty="0"/>
          </a:p>
        </p:txBody>
      </p:sp>
      <p:sp>
        <p:nvSpPr>
          <p:cNvPr id="4" name="Slide Number Placeholder 3"/>
          <p:cNvSpPr>
            <a:spLocks noGrp="1"/>
          </p:cNvSpPr>
          <p:nvPr>
            <p:ph type="sldNum" sz="quarter" idx="10"/>
          </p:nvPr>
        </p:nvSpPr>
        <p:spPr/>
        <p:txBody>
          <a:bodyPr/>
          <a:lstStyle/>
          <a:p>
            <a:fld id="{65BBE604-D3EE-4AFD-9041-056D8C94F2D3}"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val="288434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83005-375D-490A-A83E-F9849FF4CA8B}"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127771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Keeling Curve</a:t>
            </a:r>
          </a:p>
        </p:txBody>
      </p:sp>
      <p:sp>
        <p:nvSpPr>
          <p:cNvPr id="4" name="Slide Number Placeholder 3"/>
          <p:cNvSpPr>
            <a:spLocks noGrp="1"/>
          </p:cNvSpPr>
          <p:nvPr>
            <p:ph type="sldNum" sz="quarter" idx="10"/>
          </p:nvPr>
        </p:nvSpPr>
        <p:spPr/>
        <p:txBody>
          <a:bodyPr/>
          <a:lstStyle/>
          <a:p>
            <a:fld id="{44F83005-375D-490A-A83E-F9849FF4CA8B}" type="slidenum">
              <a:rPr lang="en-GB" smtClean="0">
                <a:solidFill>
                  <a:prstClr val="black"/>
                </a:solidFill>
              </a:rPr>
              <a:pPr/>
              <a:t>63</a:t>
            </a:fld>
            <a:endParaRPr lang="en-GB" dirty="0">
              <a:solidFill>
                <a:prstClr val="black"/>
              </a:solidFill>
            </a:endParaRPr>
          </a:p>
        </p:txBody>
      </p:sp>
    </p:spTree>
    <p:extLst>
      <p:ext uri="{BB962C8B-B14F-4D97-AF65-F5344CB8AC3E}">
        <p14:creationId xmlns:p14="http://schemas.microsoft.com/office/powerpoint/2010/main" val="57642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83005-375D-490A-A83E-F9849FF4CA8B}" type="slidenum">
              <a:rPr lang="en-GB" smtClean="0"/>
              <a:pPr/>
              <a:t>72</a:t>
            </a:fld>
            <a:endParaRPr lang="en-GB" dirty="0"/>
          </a:p>
        </p:txBody>
      </p:sp>
    </p:spTree>
    <p:extLst>
      <p:ext uri="{BB962C8B-B14F-4D97-AF65-F5344CB8AC3E}">
        <p14:creationId xmlns:p14="http://schemas.microsoft.com/office/powerpoint/2010/main" val="369114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Theseus and the Minotaur (half man half bull) Ariadne</a:t>
            </a:r>
            <a:r>
              <a:rPr lang="en-GB" altLang="en-US" baseline="0" dirty="0"/>
              <a:t> and the ball of thread and the labyrinth</a:t>
            </a:r>
            <a:endParaRPr lang="en-GB"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A4ACDD-0928-400E-BCDA-AF75954BDC49}" type="slidenum">
              <a:rPr lang="en-GB" altLang="en-US">
                <a:solidFill>
                  <a:prstClr val="black"/>
                </a:solidFill>
                <a:latin typeface="Arial" charset="0"/>
              </a:rPr>
              <a:pPr eaLnBrk="1" hangingPunct="1">
                <a:spcBef>
                  <a:spcPct val="0"/>
                </a:spcBef>
              </a:pPr>
              <a:t>9</a:t>
            </a:fld>
            <a:endParaRPr lang="en-GB" altLang="en-US">
              <a:solidFill>
                <a:prstClr val="black"/>
              </a:solidFill>
              <a:latin typeface="Arial" charset="0"/>
            </a:endParaRPr>
          </a:p>
        </p:txBody>
      </p:sp>
    </p:spTree>
    <p:extLst>
      <p:ext uri="{BB962C8B-B14F-4D97-AF65-F5344CB8AC3E}">
        <p14:creationId xmlns:p14="http://schemas.microsoft.com/office/powerpoint/2010/main" val="199321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a:t>Maxentius</a:t>
            </a:r>
            <a:r>
              <a:rPr lang="en-IE" dirty="0"/>
              <a:t> </a:t>
            </a:r>
          </a:p>
        </p:txBody>
      </p:sp>
      <p:sp>
        <p:nvSpPr>
          <p:cNvPr id="4" name="Slide Number Placeholder 3"/>
          <p:cNvSpPr>
            <a:spLocks noGrp="1"/>
          </p:cNvSpPr>
          <p:nvPr>
            <p:ph type="sldNum" sz="quarter" idx="10"/>
          </p:nvPr>
        </p:nvSpPr>
        <p:spPr/>
        <p:txBody>
          <a:bodyPr/>
          <a:lstStyle/>
          <a:p>
            <a:fld id="{44F83005-375D-490A-A83E-F9849FF4CA8B}" type="slidenum">
              <a:rPr lang="en-GB" smtClean="0"/>
              <a:pPr/>
              <a:t>19</a:t>
            </a:fld>
            <a:endParaRPr lang="en-GB" dirty="0"/>
          </a:p>
        </p:txBody>
      </p:sp>
    </p:spTree>
    <p:extLst>
      <p:ext uri="{BB962C8B-B14F-4D97-AF65-F5344CB8AC3E}">
        <p14:creationId xmlns:p14="http://schemas.microsoft.com/office/powerpoint/2010/main" val="217935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47FFCE0-355A-4B9C-BE3D-67C2B02C3DE3}" type="slidenum">
              <a:rPr lang="en-US">
                <a:solidFill>
                  <a:prstClr val="black"/>
                </a:solidFill>
              </a:rPr>
              <a:pPr/>
              <a:t>21</a:t>
            </a:fld>
            <a:endParaRPr lang="en-US" dirty="0">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0698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a:hlinkClick r:id="rId3" action="ppaction://hlinkfile" tooltip="Witch trials in the Early Modern period"/>
              </a:rPr>
              <a:t>classical period of </a:t>
            </a:r>
            <a:r>
              <a:rPr lang="en-GB" dirty="0" err="1">
                <a:hlinkClick r:id="rId3" action="ppaction://hlinkfile" tooltip="Witch trials in the Early Modern period"/>
              </a:rPr>
              <a:t>witchhunts</a:t>
            </a:r>
            <a:r>
              <a:rPr lang="en-GB" dirty="0"/>
              <a:t> in </a:t>
            </a:r>
            <a:r>
              <a:rPr lang="en-GB" dirty="0">
                <a:hlinkClick r:id="rId4" action="ppaction://hlinkfile" tooltip="Early Modern Europe"/>
              </a:rPr>
              <a:t>Europe</a:t>
            </a:r>
            <a:r>
              <a:rPr lang="en-GB" dirty="0"/>
              <a:t> and </a:t>
            </a:r>
            <a:r>
              <a:rPr lang="en-GB" dirty="0">
                <a:hlinkClick r:id="rId5" action="ppaction://hlinkfile" tooltip="Colonial North America"/>
              </a:rPr>
              <a:t>North America</a:t>
            </a:r>
            <a:r>
              <a:rPr lang="en-GB" dirty="0"/>
              <a:t> falls into the </a:t>
            </a:r>
            <a:r>
              <a:rPr lang="en-GB" dirty="0">
                <a:hlinkClick r:id="rId6" action="ppaction://hlinkfile" tooltip="Early Modern period"/>
              </a:rPr>
              <a:t>Early Modern period</a:t>
            </a:r>
            <a:r>
              <a:rPr lang="en-GB" dirty="0"/>
              <a:t> or about 1480 to 1750, spanning the upheavals of the </a:t>
            </a:r>
            <a:r>
              <a:rPr lang="en-GB" dirty="0">
                <a:hlinkClick r:id="rId7" action="ppaction://hlinkfile" tooltip="Protestant Reformation"/>
              </a:rPr>
              <a:t>Reformation</a:t>
            </a:r>
            <a:r>
              <a:rPr lang="en-GB" dirty="0"/>
              <a:t> and the </a:t>
            </a:r>
            <a:r>
              <a:rPr lang="en-GB" dirty="0">
                <a:hlinkClick r:id="rId8" action="ppaction://hlinkfile" tooltip="Thirty Years' War"/>
              </a:rPr>
              <a:t>Thirty Years' War</a:t>
            </a:r>
            <a:r>
              <a:rPr lang="en-GB" dirty="0"/>
              <a:t>, resulting in an estimated 40,000 to 60,000 </a:t>
            </a:r>
            <a:r>
              <a:rPr lang="en-GB" dirty="0" err="1"/>
              <a:t>executio</a:t>
            </a:r>
            <a:endParaRPr lang="en-GB" dirty="0"/>
          </a:p>
        </p:txBody>
      </p:sp>
      <p:sp>
        <p:nvSpPr>
          <p:cNvPr id="4" name="Slide Number Placeholder 3"/>
          <p:cNvSpPr>
            <a:spLocks noGrp="1"/>
          </p:cNvSpPr>
          <p:nvPr>
            <p:ph type="sldNum" sz="quarter" idx="10"/>
          </p:nvPr>
        </p:nvSpPr>
        <p:spPr/>
        <p:txBody>
          <a:bodyPr/>
          <a:lstStyle/>
          <a:p>
            <a:fld id="{E353FDFA-F549-441B-8B85-D1BA4A4C3EF2}"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95550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plague arrived in Avignon in 1348. The Pope Clement VI protected</a:t>
            </a:r>
            <a:r>
              <a:rPr lang="en-IE" baseline="0" dirty="0"/>
              <a:t> by sitting in a large room surrounded by a ring of fire.</a:t>
            </a:r>
            <a:endParaRPr lang="en-IE" dirty="0"/>
          </a:p>
        </p:txBody>
      </p:sp>
      <p:sp>
        <p:nvSpPr>
          <p:cNvPr id="4" name="Slide Number Placeholder 3"/>
          <p:cNvSpPr>
            <a:spLocks noGrp="1"/>
          </p:cNvSpPr>
          <p:nvPr>
            <p:ph type="sldNum" sz="quarter" idx="10"/>
          </p:nvPr>
        </p:nvSpPr>
        <p:spPr/>
        <p:txBody>
          <a:bodyPr/>
          <a:lstStyle/>
          <a:p>
            <a:fld id="{44F83005-375D-490A-A83E-F9849FF4CA8B}" type="slidenum">
              <a:rPr lang="en-GB" smtClean="0"/>
              <a:pPr/>
              <a:t>24</a:t>
            </a:fld>
            <a:endParaRPr lang="en-GB" dirty="0"/>
          </a:p>
        </p:txBody>
      </p:sp>
    </p:spTree>
    <p:extLst>
      <p:ext uri="{BB962C8B-B14F-4D97-AF65-F5344CB8AC3E}">
        <p14:creationId xmlns:p14="http://schemas.microsoft.com/office/powerpoint/2010/main" val="130888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072AEA-05B8-43B5-8E0F-2032D4FD4935}" type="slidenum">
              <a:rPr lang="en-GB" altLang="en-US">
                <a:solidFill>
                  <a:prstClr val="black"/>
                </a:solidFill>
                <a:latin typeface="Arial" charset="0"/>
              </a:rPr>
              <a:pPr eaLnBrk="1" hangingPunct="1">
                <a:spcBef>
                  <a:spcPct val="0"/>
                </a:spcBef>
              </a:pPr>
              <a:t>28</a:t>
            </a:fld>
            <a:endParaRPr lang="en-GB" altLang="en-US">
              <a:solidFill>
                <a:prstClr val="black"/>
              </a:solidFill>
              <a:latin typeface="Arial" charset="0"/>
            </a:endParaRPr>
          </a:p>
        </p:txBody>
      </p:sp>
    </p:spTree>
    <p:extLst>
      <p:ext uri="{BB962C8B-B14F-4D97-AF65-F5344CB8AC3E}">
        <p14:creationId xmlns:p14="http://schemas.microsoft.com/office/powerpoint/2010/main" val="224574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City of Torun</a:t>
            </a:r>
          </a:p>
        </p:txBody>
      </p:sp>
      <p:sp>
        <p:nvSpPr>
          <p:cNvPr id="4" name="Slide Number Placeholder 3"/>
          <p:cNvSpPr>
            <a:spLocks noGrp="1"/>
          </p:cNvSpPr>
          <p:nvPr>
            <p:ph type="sldNum" sz="quarter" idx="10"/>
          </p:nvPr>
        </p:nvSpPr>
        <p:spPr/>
        <p:txBody>
          <a:bodyPr/>
          <a:lstStyle/>
          <a:p>
            <a:fld id="{E353FDFA-F549-441B-8B85-D1BA4A4C3EF2}"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2219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hemeOverride" Target="../theme/themeOverride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hemeOverride" Target="../theme/themeOverride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3.xml"/><Relationship Id="rId1" Type="http://schemas.openxmlformats.org/officeDocument/2006/relationships/themeOverride" Target="../theme/themeOverride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9.xml"/><Relationship Id="rId1" Type="http://schemas.openxmlformats.org/officeDocument/2006/relationships/themeOverride" Target="../theme/themeOverride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9.xml"/><Relationship Id="rId1" Type="http://schemas.openxmlformats.org/officeDocument/2006/relationships/themeOverride" Target="../theme/themeOverride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US" dirty="0"/>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5B7B2D16-711C-4E86-856F-3E67829EB668}" type="slidenum">
              <a:rPr lang="en-US"/>
              <a:pPr>
                <a:defRPr/>
              </a:pPr>
              <a:t>‹#›</a:t>
            </a:fld>
            <a:endParaRPr lang="en-US" dirty="0"/>
          </a:p>
        </p:txBody>
      </p:sp>
    </p:spTree>
    <p:extLst>
      <p:ext uri="{BB962C8B-B14F-4D97-AF65-F5344CB8AC3E}">
        <p14:creationId xmlns:p14="http://schemas.microsoft.com/office/powerpoint/2010/main" val="3481506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B8DB90-B75F-404B-B18B-D2B7238F37D5}" type="slidenum">
              <a:rPr lang="en-US"/>
              <a:pPr>
                <a:defRPr/>
              </a:pPr>
              <a:t>‹#›</a:t>
            </a:fld>
            <a:endParaRPr lang="en-US" dirty="0"/>
          </a:p>
        </p:txBody>
      </p:sp>
    </p:spTree>
    <p:extLst>
      <p:ext uri="{BB962C8B-B14F-4D97-AF65-F5344CB8AC3E}">
        <p14:creationId xmlns:p14="http://schemas.microsoft.com/office/powerpoint/2010/main" val="25461572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A6CCCC8-1316-44B8-9E31-0F4B68034282}"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06087C7-4217-4B60-9FEF-9539612D6C0D}"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1490719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61B30F0-233B-4677-8123-088CA0CFD87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36A604-F5D1-46A2-BDDE-77E9F24AA2A9}"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0239068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FE222B-6B16-4979-A751-A9957D92C40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B69A74-3ECA-4A6E-B156-B8DE6BBE7FA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880482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E551435-41BA-472C-BC50-45D24944E27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B97518-83DB-4D3F-B1B4-0A0ED53D385D}"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36159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70DF0A3E-205C-4BA5-9E0B-8E0AB75EFDA5}"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B5560D82-654A-4AE6-BA16-DB1B4D24C2B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21952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507FB15C-1BAB-481F-83D7-96FB53A71E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73714425-FE56-4745-9073-6AAB9768413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8408952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BA8A14-595E-49C8-83AA-CA8F9E546FA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F6CD4D-2828-416E-A1F0-E9C7F784244B}"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072361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E598D-EB1B-4C15-A226-C3F959101AE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73D89A-33AB-4C7B-8B15-2EA8F244AAF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0437648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BD6B55-DAE8-4A05-A7E5-61190EBD562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0C894C-5F54-4036-89A9-B14950DE85F2}"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0049678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029393-B68C-4568-9C04-332291D082D1}"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52ADF4-2293-4082-ABB2-DC7E8B919E6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9711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D8E29F-9261-46E1-8677-1139B7BF9E6C}" type="slidenum">
              <a:rPr lang="en-US"/>
              <a:pPr>
                <a:defRPr/>
              </a:pPr>
              <a:t>‹#›</a:t>
            </a:fld>
            <a:endParaRPr lang="en-US" dirty="0"/>
          </a:p>
        </p:txBody>
      </p:sp>
    </p:spTree>
    <p:extLst>
      <p:ext uri="{BB962C8B-B14F-4D97-AF65-F5344CB8AC3E}">
        <p14:creationId xmlns:p14="http://schemas.microsoft.com/office/powerpoint/2010/main" val="3128293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5A2AD-2932-49DB-85D8-CA01D98A60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1C2983-1288-4AAC-AD0D-52C6EC59104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5005924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6631CF-FA67-4B15-ABEB-156D6FC8D213}"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0821E5-D73A-447C-93E0-BDC1E6BE5BEE}"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613929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61B30F0-233B-4677-8123-088CA0CFD87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36A604-F5D1-46A2-BDDE-77E9F24AA2A9}"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951314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FE222B-6B16-4979-A751-A9957D92C40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B69A74-3ECA-4A6E-B156-B8DE6BBE7FA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5581481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E551435-41BA-472C-BC50-45D24944E27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B97518-83DB-4D3F-B1B4-0A0ED53D385D}"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5554167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70DF0A3E-205C-4BA5-9E0B-8E0AB75EFDA5}"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B5560D82-654A-4AE6-BA16-DB1B4D24C2B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300496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507FB15C-1BAB-481F-83D7-96FB53A71E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73714425-FE56-4745-9073-6AAB9768413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27392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BA8A14-595E-49C8-83AA-CA8F9E546FA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F6CD4D-2828-416E-A1F0-E9C7F784244B}"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216787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E598D-EB1B-4C15-A226-C3F959101AE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73D89A-33AB-4C7B-8B15-2EA8F244AAF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9107716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BD6B55-DAE8-4A05-A7E5-61190EBD562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0C894C-5F54-4036-89A9-B14950DE85F2}"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901821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2680707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029393-B68C-4568-9C04-332291D082D1}"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52ADF4-2293-4082-ABB2-DC7E8B919E6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505060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5A2AD-2932-49DB-85D8-CA01D98A60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1C2983-1288-4AAC-AD0D-52C6EC59104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7844575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6631CF-FA67-4B15-ABEB-156D6FC8D213}"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0821E5-D73A-447C-93E0-BDC1E6BE5BEE}"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122287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9C9DF7DB-7706-4CA9-A05E-E0145343BC09}"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265FFFE-9814-4225-AD10-B8D50FC429FC}"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1436843724"/>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2B57E8D-D366-4B00-9DE9-A0D53B1F40E5}"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78D17AF-2D6D-4706-84AA-18D1BE38AE72}"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9009104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83EF4C-9A03-4F56-AA69-F34A772A46D5}"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7E57584-2F24-40F8-B13C-F52C5B676659}"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321413325"/>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0E4F77-4B35-4CA6-8DEB-4F3F6DECFBB8}"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EA71A0C-0BBF-4F2B-8E7E-EC7A32AB8F1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4452251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672C89-8ED1-4542-AC47-66C835CA16B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4BE6C5F-5C22-4EDC-B101-1C5EC63F6CAB}"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7519837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3FFC4905-E0E0-48FE-B471-153A505AA7B0}"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C933545-B54C-4A08-9A25-6AB1E09E9EE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0036634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A0A13A-E0AF-423B-A92D-81BA420E2BA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24EFFF6C-6A8F-4B6E-B8B0-78D3A1BC6203}"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422900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682687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DFF4E95-A92A-4495-8875-19F131DC77AA}"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A4BB238-30A5-44AA-8114-479F323A2685}"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5036808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B990C89D-3390-47F6-B631-CDCA5F7CF11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EC48AA-8880-49AA-9B8C-9726F933332C}"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8554057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34F89A5-3989-4B71-B6A9-68DD4B80AD9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8585787-77F5-4704-B8AA-21FAD850BF29}"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9686505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A6CCCC8-1316-44B8-9E31-0F4B68034282}"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06087C7-4217-4B60-9FEF-9539612D6C0D}"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0382604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9C9DF7DB-7706-4CA9-A05E-E0145343BC09}"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265FFFE-9814-4225-AD10-B8D50FC429FC}"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2774946850"/>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2B57E8D-D366-4B00-9DE9-A0D53B1F40E5}"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78D17AF-2D6D-4706-84AA-18D1BE38AE72}"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9589825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83EF4C-9A03-4F56-AA69-F34A772A46D5}"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7E57584-2F24-40F8-B13C-F52C5B676659}"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488885789"/>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0E4F77-4B35-4CA6-8DEB-4F3F6DECFBB8}"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EA71A0C-0BBF-4F2B-8E7E-EC7A32AB8F1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8317312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672C89-8ED1-4542-AC47-66C835CA16B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4BE6C5F-5C22-4EDC-B101-1C5EC63F6CAB}"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92137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3FFC4905-E0E0-48FE-B471-153A505AA7B0}"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C933545-B54C-4A08-9A25-6AB1E09E9EE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411541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6630255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A0A13A-E0AF-423B-A92D-81BA420E2BA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24EFFF6C-6A8F-4B6E-B8B0-78D3A1BC6203}"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9634968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DFF4E95-A92A-4495-8875-19F131DC77AA}"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A4BB238-30A5-44AA-8114-479F323A2685}"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904262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B990C89D-3390-47F6-B631-CDCA5F7CF11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EC48AA-8880-49AA-9B8C-9726F933332C}"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4760066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34F89A5-3989-4B71-B6A9-68DD4B80AD9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8585787-77F5-4704-B8AA-21FAD850BF29}"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5022625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A6CCCC8-1316-44B8-9E31-0F4B68034282}"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06087C7-4217-4B60-9FEF-9539612D6C0D}"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9146877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61B30F0-233B-4677-8123-088CA0CFD87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36A604-F5D1-46A2-BDDE-77E9F24AA2A9}"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7075575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FE222B-6B16-4979-A751-A9957D92C40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B69A74-3ECA-4A6E-B156-B8DE6BBE7FA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0017318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E551435-41BA-472C-BC50-45D24944E27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B97518-83DB-4D3F-B1B4-0A0ED53D385D}"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3176964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70DF0A3E-205C-4BA5-9E0B-8E0AB75EFDA5}"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B5560D82-654A-4AE6-BA16-DB1B4D24C2B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1113004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507FB15C-1BAB-481F-83D7-96FB53A71E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73714425-FE56-4745-9073-6AAB9768413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248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7238635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BA8A14-595E-49C8-83AA-CA8F9E546FA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F6CD4D-2828-416E-A1F0-E9C7F784244B}"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5537709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E598D-EB1B-4C15-A226-C3F959101AE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73D89A-33AB-4C7B-8B15-2EA8F244AAF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4296710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BD6B55-DAE8-4A05-A7E5-61190EBD562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0C894C-5F54-4036-89A9-B14950DE85F2}"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099346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029393-B68C-4568-9C04-332291D082D1}"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52ADF4-2293-4082-ABB2-DC7E8B919E6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8344251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5A2AD-2932-49DB-85D8-CA01D98A60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1C2983-1288-4AAC-AD0D-52C6EC59104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6263829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6631CF-FA67-4B15-ABEB-156D6FC8D213}"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0821E5-D73A-447C-93E0-BDC1E6BE5BEE}"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377787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1857C39-2B63-400C-BC89-996AA2CC06E5}" type="datetimeFigureOut">
              <a:rPr lang="en-US"/>
              <a:pPr>
                <a:defRPr/>
              </a:pPr>
              <a:t>4/3/2024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F5B753B-A160-4286-B280-E5CC35CD91CC}" type="slidenum">
              <a:rPr lang="en-GB"/>
              <a:pPr>
                <a:defRPr/>
              </a:pPr>
              <a:t>‹#›</a:t>
            </a:fld>
            <a:endParaRPr lang="en-GB" dirty="0"/>
          </a:p>
        </p:txBody>
      </p:sp>
    </p:spTree>
    <p:extLst>
      <p:ext uri="{BB962C8B-B14F-4D97-AF65-F5344CB8AC3E}">
        <p14:creationId xmlns:p14="http://schemas.microsoft.com/office/powerpoint/2010/main" val="9830591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5DFA656-EC9F-4133-B523-482F15434599}" type="datetimeFigureOut">
              <a:rPr lang="en-US"/>
              <a:pPr>
                <a:defRPr/>
              </a:pPr>
              <a:t>4/3/2024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BE37826-4535-4EBF-80B7-8E6E8894BF2C}" type="slidenum">
              <a:rPr lang="en-GB"/>
              <a:pPr>
                <a:defRPr/>
              </a:pPr>
              <a:t>‹#›</a:t>
            </a:fld>
            <a:endParaRPr lang="en-GB" dirty="0"/>
          </a:p>
        </p:txBody>
      </p:sp>
    </p:spTree>
    <p:extLst>
      <p:ext uri="{BB962C8B-B14F-4D97-AF65-F5344CB8AC3E}">
        <p14:creationId xmlns:p14="http://schemas.microsoft.com/office/powerpoint/2010/main" val="4822233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7A59AD-B24B-4723-A21C-312FA27D8E59}" type="datetimeFigureOut">
              <a:rPr lang="en-US"/>
              <a:pPr>
                <a:defRPr/>
              </a:pPr>
              <a:t>4/3/2024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87CDDD5-451E-43BB-9865-B6919CD8912F}" type="slidenum">
              <a:rPr lang="en-GB"/>
              <a:pPr>
                <a:defRPr/>
              </a:pPr>
              <a:t>‹#›</a:t>
            </a:fld>
            <a:endParaRPr lang="en-GB" dirty="0"/>
          </a:p>
        </p:txBody>
      </p:sp>
    </p:spTree>
    <p:extLst>
      <p:ext uri="{BB962C8B-B14F-4D97-AF65-F5344CB8AC3E}">
        <p14:creationId xmlns:p14="http://schemas.microsoft.com/office/powerpoint/2010/main" val="21244514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E1A04F6-6754-4762-A651-FA1A18623514}" type="datetimeFigureOut">
              <a:rPr lang="en-US"/>
              <a:pPr>
                <a:defRPr/>
              </a:pPr>
              <a:t>4/3/2024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A15E69A-BFF4-41DD-AEAC-9A1F8D22BD91}" type="slidenum">
              <a:rPr lang="en-GB"/>
              <a:pPr>
                <a:defRPr/>
              </a:pPr>
              <a:t>‹#›</a:t>
            </a:fld>
            <a:endParaRPr lang="en-GB" dirty="0"/>
          </a:p>
        </p:txBody>
      </p:sp>
    </p:spTree>
    <p:extLst>
      <p:ext uri="{BB962C8B-B14F-4D97-AF65-F5344CB8AC3E}">
        <p14:creationId xmlns:p14="http://schemas.microsoft.com/office/powerpoint/2010/main" val="201839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8334865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EB77279-CFB4-4D0D-B676-CA3DA86FB78E}" type="datetimeFigureOut">
              <a:rPr lang="en-US"/>
              <a:pPr>
                <a:defRPr/>
              </a:pPr>
              <a:t>4/3/2024</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0CC14525-0BA5-4A1C-9497-819D02E32580}" type="slidenum">
              <a:rPr lang="en-GB"/>
              <a:pPr>
                <a:defRPr/>
              </a:pPr>
              <a:t>‹#›</a:t>
            </a:fld>
            <a:endParaRPr lang="en-GB" dirty="0"/>
          </a:p>
        </p:txBody>
      </p:sp>
    </p:spTree>
    <p:extLst>
      <p:ext uri="{BB962C8B-B14F-4D97-AF65-F5344CB8AC3E}">
        <p14:creationId xmlns:p14="http://schemas.microsoft.com/office/powerpoint/2010/main" val="41914290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C4EC8E6-BFFE-4724-9139-3AD928A4F5E9}" type="datetimeFigureOut">
              <a:rPr lang="en-US"/>
              <a:pPr>
                <a:defRPr/>
              </a:pPr>
              <a:t>4/3/2024</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F4993265-822F-4B12-8FAB-8CEFE9660A01}" type="slidenum">
              <a:rPr lang="en-GB"/>
              <a:pPr>
                <a:defRPr/>
              </a:pPr>
              <a:t>‹#›</a:t>
            </a:fld>
            <a:endParaRPr lang="en-GB" dirty="0"/>
          </a:p>
        </p:txBody>
      </p:sp>
    </p:spTree>
    <p:extLst>
      <p:ext uri="{BB962C8B-B14F-4D97-AF65-F5344CB8AC3E}">
        <p14:creationId xmlns:p14="http://schemas.microsoft.com/office/powerpoint/2010/main" val="26528976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F2322F-427C-4229-9329-7E40A3995A76}" type="datetimeFigureOut">
              <a:rPr lang="en-US"/>
              <a:pPr>
                <a:defRPr/>
              </a:pPr>
              <a:t>4/3/2024</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42764B00-479F-43AC-85E6-49195A26D5D3}" type="slidenum">
              <a:rPr lang="en-GB"/>
              <a:pPr>
                <a:defRPr/>
              </a:pPr>
              <a:t>‹#›</a:t>
            </a:fld>
            <a:endParaRPr lang="en-GB" dirty="0"/>
          </a:p>
        </p:txBody>
      </p:sp>
    </p:spTree>
    <p:extLst>
      <p:ext uri="{BB962C8B-B14F-4D97-AF65-F5344CB8AC3E}">
        <p14:creationId xmlns:p14="http://schemas.microsoft.com/office/powerpoint/2010/main" val="1861706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AB05F3-3980-408B-8727-189EE9A35F17}" type="datetimeFigureOut">
              <a:rPr lang="en-US"/>
              <a:pPr>
                <a:defRPr/>
              </a:pPr>
              <a:t>4/3/2024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890A576-888A-400A-BE99-9A3BC86C4308}" type="slidenum">
              <a:rPr lang="en-GB"/>
              <a:pPr>
                <a:defRPr/>
              </a:pPr>
              <a:t>‹#›</a:t>
            </a:fld>
            <a:endParaRPr lang="en-GB" dirty="0"/>
          </a:p>
        </p:txBody>
      </p:sp>
    </p:spTree>
    <p:extLst>
      <p:ext uri="{BB962C8B-B14F-4D97-AF65-F5344CB8AC3E}">
        <p14:creationId xmlns:p14="http://schemas.microsoft.com/office/powerpoint/2010/main" val="8859632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524E68-7D45-40AA-BC02-FE5C281FEBDC}" type="datetimeFigureOut">
              <a:rPr lang="en-US"/>
              <a:pPr>
                <a:defRPr/>
              </a:pPr>
              <a:t>4/3/2024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C62AC9F-FE5D-4E1C-B33A-A0463B1DD9F3}" type="slidenum">
              <a:rPr lang="en-GB"/>
              <a:pPr>
                <a:defRPr/>
              </a:pPr>
              <a:t>‹#›</a:t>
            </a:fld>
            <a:endParaRPr lang="en-GB" dirty="0"/>
          </a:p>
        </p:txBody>
      </p:sp>
    </p:spTree>
    <p:extLst>
      <p:ext uri="{BB962C8B-B14F-4D97-AF65-F5344CB8AC3E}">
        <p14:creationId xmlns:p14="http://schemas.microsoft.com/office/powerpoint/2010/main" val="34990444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18E41A9-DAF1-4C44-A067-C3DDDF0EF4EB}" type="datetimeFigureOut">
              <a:rPr lang="en-US"/>
              <a:pPr>
                <a:defRPr/>
              </a:pPr>
              <a:t>4/3/2024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1D7B956-C331-40AC-BD64-14749055A2F6}" type="slidenum">
              <a:rPr lang="en-GB"/>
              <a:pPr>
                <a:defRPr/>
              </a:pPr>
              <a:t>‹#›</a:t>
            </a:fld>
            <a:endParaRPr lang="en-GB" dirty="0"/>
          </a:p>
        </p:txBody>
      </p:sp>
    </p:spTree>
    <p:extLst>
      <p:ext uri="{BB962C8B-B14F-4D97-AF65-F5344CB8AC3E}">
        <p14:creationId xmlns:p14="http://schemas.microsoft.com/office/powerpoint/2010/main" val="6483109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6BCB88-4622-4FFA-9281-700D2D78CECC}" type="datetimeFigureOut">
              <a:rPr lang="en-US"/>
              <a:pPr>
                <a:defRPr/>
              </a:pPr>
              <a:t>4/3/2024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58AB0EB-5255-4937-9B14-5CCDF4E1041C}" type="slidenum">
              <a:rPr lang="en-GB"/>
              <a:pPr>
                <a:defRPr/>
              </a:pPr>
              <a:t>‹#›</a:t>
            </a:fld>
            <a:endParaRPr lang="en-GB" dirty="0"/>
          </a:p>
        </p:txBody>
      </p:sp>
    </p:spTree>
    <p:extLst>
      <p:ext uri="{BB962C8B-B14F-4D97-AF65-F5344CB8AC3E}">
        <p14:creationId xmlns:p14="http://schemas.microsoft.com/office/powerpoint/2010/main" val="2565042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eaLnBrk="0" fontAlgn="base" hangingPunct="0">
                <a:spcBef>
                  <a:spcPct val="0"/>
                </a:spcBef>
                <a:spcAft>
                  <a:spcPct val="0"/>
                </a:spcAft>
                <a:defRPr/>
              </a:pPr>
              <a:endParaRPr lang="en-GB" dirty="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eaLnBrk="0" fontAlgn="base" hangingPunct="0">
                <a:spcBef>
                  <a:spcPct val="0"/>
                </a:spcBef>
                <a:spcAft>
                  <a:spcPct val="0"/>
                </a:spcAft>
                <a:defRPr/>
              </a:pPr>
              <a:endParaRPr lang="en-GB" dirty="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eaLnBrk="0" fontAlgn="base" hangingPunct="0">
                <a:spcBef>
                  <a:spcPct val="0"/>
                </a:spcBef>
                <a:spcAft>
                  <a:spcPct val="0"/>
                </a:spcAft>
                <a:defRPr/>
              </a:pPr>
              <a:endParaRPr lang="en-GB" dirty="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grpSp>
      <p:sp>
        <p:nvSpPr>
          <p:cNvPr id="13928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392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8FE12AA4-0A43-4706-B46B-B0CA93BA2675}" type="datetime1">
              <a:rPr lang="en-US">
                <a:solidFill>
                  <a:srgbClr val="FFFFFF"/>
                </a:solidFill>
              </a:rPr>
              <a:pPr>
                <a:defRPr/>
              </a:pPr>
              <a:t>4/3/2024</a:t>
            </a:fld>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7BB193CB-5025-404D-BDB1-C413D7276444}"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38625323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fld id="{61CF9FE4-D7AA-49AA-B1B4-E05E37D35597}" type="datetime1">
              <a:rPr lang="en-US">
                <a:solidFill>
                  <a:srgbClr val="FFFFFF"/>
                </a:solidFill>
              </a:rPr>
              <a:pPr>
                <a:defRPr/>
              </a:pPr>
              <a:t>4/3/2024</a:t>
            </a:fld>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DAC25DC-E619-4158-AC54-0D96D0309B3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66490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9C20D075-A979-4C6F-8F1B-222E97A60F77}" type="datetime1">
              <a:rPr lang="en-US">
                <a:solidFill>
                  <a:srgbClr val="FFFFFF"/>
                </a:solidFill>
              </a:rPr>
              <a:pPr>
                <a:defRPr/>
              </a:pPr>
              <a:t>4/3/2024</a:t>
            </a:fld>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2B2BDBE-E015-49B0-9B8E-DF859A9035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5107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81483525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fld id="{3D73EA54-4282-46FA-B146-7AB2C0D620A9}" type="datetime1">
              <a:rPr lang="en-US">
                <a:solidFill>
                  <a:srgbClr val="FFFFFF"/>
                </a:solidFill>
              </a:rPr>
              <a:pPr>
                <a:defRPr/>
              </a:pPr>
              <a:t>4/3/2024</a:t>
            </a:fld>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B235D8A9-1F70-429E-ABCA-71823892D9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596110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p:cNvSpPr>
            <a:spLocks noGrp="1" noChangeArrowheads="1"/>
          </p:cNvSpPr>
          <p:nvPr>
            <p:ph type="dt" sz="half" idx="10"/>
          </p:nvPr>
        </p:nvSpPr>
        <p:spPr>
          <a:ln/>
        </p:spPr>
        <p:txBody>
          <a:bodyPr/>
          <a:lstStyle>
            <a:lvl1pPr>
              <a:defRPr/>
            </a:lvl1pPr>
          </a:lstStyle>
          <a:p>
            <a:pPr>
              <a:defRPr/>
            </a:pPr>
            <a:fld id="{E54C3972-8B14-4C09-9011-19A2EF694365}" type="datetime1">
              <a:rPr lang="en-US">
                <a:solidFill>
                  <a:srgbClr val="FFFFFF"/>
                </a:solidFill>
              </a:rPr>
              <a:pPr>
                <a:defRPr/>
              </a:pPr>
              <a:t>4/3/2024</a:t>
            </a:fld>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D16B2994-AFBA-4D2B-8FFD-9E907CA75D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64148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p:cNvSpPr>
            <a:spLocks noGrp="1" noChangeArrowheads="1"/>
          </p:cNvSpPr>
          <p:nvPr>
            <p:ph type="dt" sz="half" idx="10"/>
          </p:nvPr>
        </p:nvSpPr>
        <p:spPr>
          <a:ln/>
        </p:spPr>
        <p:txBody>
          <a:bodyPr/>
          <a:lstStyle>
            <a:lvl1pPr>
              <a:defRPr/>
            </a:lvl1pPr>
          </a:lstStyle>
          <a:p>
            <a:pPr>
              <a:defRPr/>
            </a:pPr>
            <a:fld id="{94E8DAFD-5336-4763-B0E6-F1C709534767}" type="datetime1">
              <a:rPr lang="en-US">
                <a:solidFill>
                  <a:srgbClr val="FFFFFF"/>
                </a:solidFill>
              </a:rPr>
              <a:pPr>
                <a:defRPr/>
              </a:pPr>
              <a:t>4/3/2024</a:t>
            </a:fld>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0E65BE7-01FA-4D55-96A4-D87703D05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259114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61180769-2872-47AE-8F9E-EC8375C0ACE0}" type="datetime1">
              <a:rPr lang="en-US">
                <a:solidFill>
                  <a:srgbClr val="FFFFFF"/>
                </a:solidFill>
              </a:rPr>
              <a:pPr>
                <a:defRPr/>
              </a:pPr>
              <a:t>4/3/2024</a:t>
            </a:fld>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856D761-08C1-4CA6-B8BD-C6C434BF1A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54854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D3C63CBD-504A-4273-9629-888BD9768B81}" type="datetime1">
              <a:rPr lang="en-US">
                <a:solidFill>
                  <a:srgbClr val="FFFFFF"/>
                </a:solidFill>
              </a:rPr>
              <a:pPr>
                <a:defRPr/>
              </a:pPr>
              <a:t>4/3/2024</a:t>
            </a:fld>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6D5A44A-AD18-46F3-B8D4-286D1D76EB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676428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64F39306-FFF9-4F04-9CC9-9E327D2148A1}" type="datetime1">
              <a:rPr lang="en-US">
                <a:solidFill>
                  <a:srgbClr val="FFFFFF"/>
                </a:solidFill>
              </a:rPr>
              <a:pPr>
                <a:defRPr/>
              </a:pPr>
              <a:t>4/3/2024</a:t>
            </a:fld>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F69E13A-9A8A-42BD-9688-E8FDA61A03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682873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fld id="{3D8FEB20-54F7-4D13-8296-73285E125856}" type="datetime1">
              <a:rPr lang="en-US">
                <a:solidFill>
                  <a:srgbClr val="FFFFFF"/>
                </a:solidFill>
              </a:rPr>
              <a:pPr>
                <a:defRPr/>
              </a:pPr>
              <a:t>4/3/2024</a:t>
            </a:fld>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B59DA2D-5544-45E4-A089-F0D62F7B279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614243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fld id="{7170DE15-2F02-453A-A0E2-529EF2B5434C}" type="datetime1">
              <a:rPr lang="en-US">
                <a:solidFill>
                  <a:srgbClr val="FFFFFF"/>
                </a:solidFill>
              </a:rPr>
              <a:pPr>
                <a:defRPr/>
              </a:pPr>
              <a:t>4/3/2024</a:t>
            </a:fld>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69F1989C-5206-4324-9583-0BAF1A80FC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574715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fld id="{E4F5814B-A36D-4466-A6E3-902894628659}" type="datetime1">
              <a:rPr lang="en-US">
                <a:solidFill>
                  <a:srgbClr val="FFFFFF"/>
                </a:solidFill>
              </a:rPr>
              <a:pPr>
                <a:defRPr/>
              </a:pPr>
              <a:t>4/3/2024</a:t>
            </a:fld>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6BC2F4F-A39F-4694-9257-CEFC2C14579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054053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fld id="{DCE2621B-06CD-4458-AB80-CA4B88B24410}" type="datetime1">
              <a:rPr lang="en-US">
                <a:solidFill>
                  <a:srgbClr val="FFFFFF"/>
                </a:solidFill>
              </a:rPr>
              <a:pPr>
                <a:defRPr/>
              </a:pPr>
              <a:t>4/3/2024</a:t>
            </a:fld>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F45E322B-2817-41C0-BC53-FD55809CF0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3737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0330698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pPr>
              <a:defRPr/>
            </a:pPr>
            <a:fld id="{8FE12AA4-0A43-4706-B46B-B0CA93BA2675}" type="datetime1">
              <a:rPr lang="en-US" smtClean="0">
                <a:solidFill>
                  <a:srgbClr val="FFFFFF"/>
                </a:solidFill>
              </a:rPr>
              <a:pPr>
                <a:defRPr/>
              </a:pPr>
              <a:t>4/3/2024</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7BB193CB-5025-404D-BDB1-C413D727644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04641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a:defRPr/>
            </a:pPr>
            <a:fld id="{61CF9FE4-D7AA-49AA-B1B4-E05E37D35597}" type="datetime1">
              <a:rPr lang="en-US" smtClean="0">
                <a:solidFill>
                  <a:srgbClr val="FFFFFF"/>
                </a:solidFill>
              </a:rPr>
              <a:pPr>
                <a:defRPr/>
              </a:pPr>
              <a:t>4/3/2024</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ADAC25DC-E619-4158-AC54-0D96D0309B3C}"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28246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C20D075-A979-4C6F-8F1B-222E97A60F77}" type="datetime1">
              <a:rPr lang="en-US" smtClean="0">
                <a:solidFill>
                  <a:srgbClr val="FFFFFF"/>
                </a:solidFill>
              </a:rPr>
              <a:pPr>
                <a:defRPr/>
              </a:pPr>
              <a:t>4/3/2024</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C2B2BDBE-E015-49B0-9B8E-DF859A9035E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67036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pPr>
              <a:defRPr/>
            </a:pPr>
            <a:fld id="{3D73EA54-4282-46FA-B146-7AB2C0D620A9}" type="datetime1">
              <a:rPr lang="en-US" smtClean="0">
                <a:solidFill>
                  <a:srgbClr val="FFFFFF"/>
                </a:solidFill>
              </a:rPr>
              <a:pPr>
                <a:defRPr/>
              </a:pPr>
              <a:t>4/3/2024</a:t>
            </a:fld>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B235D8A9-1F70-429E-ABCA-71823892D91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84710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pPr>
              <a:defRPr/>
            </a:pPr>
            <a:fld id="{E54C3972-8B14-4C09-9011-19A2EF694365}" type="datetime1">
              <a:rPr lang="en-US" smtClean="0">
                <a:solidFill>
                  <a:srgbClr val="FFFFFF"/>
                </a:solidFill>
              </a:rPr>
              <a:pPr>
                <a:defRPr/>
              </a:pPr>
              <a:t>4/3/2024</a:t>
            </a:fld>
            <a:endParaRPr lang="en-US" dirty="0">
              <a:solidFill>
                <a:srgbClr val="FFFFFF"/>
              </a:solidFill>
            </a:endParaRPr>
          </a:p>
        </p:txBody>
      </p:sp>
      <p:sp>
        <p:nvSpPr>
          <p:cNvPr id="8" name="Footer Placeholder 7"/>
          <p:cNvSpPr>
            <a:spLocks noGrp="1"/>
          </p:cNvSpPr>
          <p:nvPr>
            <p:ph type="ftr" sz="quarter" idx="11"/>
          </p:nvPr>
        </p:nvSpPr>
        <p:spPr/>
        <p:txBody>
          <a:bodyPr/>
          <a:lstStyle/>
          <a:p>
            <a:pPr>
              <a:defRPr/>
            </a:pP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D16B2994-AFBA-4D2B-8FFD-9E907CA75D23}"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160751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pPr>
              <a:defRPr/>
            </a:pPr>
            <a:fld id="{94E8DAFD-5336-4763-B0E6-F1C709534767}" type="datetime1">
              <a:rPr lang="en-US" smtClean="0">
                <a:solidFill>
                  <a:srgbClr val="FFFFFF"/>
                </a:solidFill>
              </a:rPr>
              <a:pPr>
                <a:defRPr/>
              </a:pPr>
              <a:t>4/3/2024</a:t>
            </a:fld>
            <a:endParaRPr lang="en-US" dirty="0">
              <a:solidFill>
                <a:srgbClr val="FFFFFF"/>
              </a:solidFill>
            </a:endParaRPr>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A0E65BE7-01FA-4D55-96A4-D87703D058C9}"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14386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1180769-2872-47AE-8F9E-EC8375C0ACE0}" type="datetime1">
              <a:rPr lang="en-US" smtClean="0">
                <a:solidFill>
                  <a:srgbClr val="FFFFFF"/>
                </a:solidFill>
              </a:rPr>
              <a:pPr>
                <a:defRPr/>
              </a:pPr>
              <a:t>4/3/2024</a:t>
            </a:fld>
            <a:endParaRPr lang="en-US" dirty="0">
              <a:solidFill>
                <a:srgbClr val="FFFFFF"/>
              </a:solidFill>
            </a:endParaRPr>
          </a:p>
        </p:txBody>
      </p:sp>
      <p:sp>
        <p:nvSpPr>
          <p:cNvPr id="3" name="Footer Placeholder 2"/>
          <p:cNvSpPr>
            <a:spLocks noGrp="1"/>
          </p:cNvSpPr>
          <p:nvPr>
            <p:ph type="ftr" sz="quarter" idx="11"/>
          </p:nvPr>
        </p:nvSpPr>
        <p:spPr/>
        <p:txBody>
          <a:bodyPr/>
          <a:lstStyle/>
          <a:p>
            <a:pPr>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1856D761-08C1-4CA6-B8BD-C6C434BF1A9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358562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C63CBD-504A-4273-9629-888BD9768B81}" type="datetime1">
              <a:rPr lang="en-US" smtClean="0">
                <a:solidFill>
                  <a:srgbClr val="FFFFFF"/>
                </a:solidFill>
              </a:rPr>
              <a:pPr>
                <a:defRPr/>
              </a:pPr>
              <a:t>4/3/2024</a:t>
            </a:fld>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C6D5A44A-AD18-46F3-B8D4-286D1D76EB99}"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1879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4F39306-FFF9-4F04-9CC9-9E327D2148A1}" type="datetime1">
              <a:rPr lang="en-US" smtClean="0">
                <a:solidFill>
                  <a:srgbClr val="FFFFFF"/>
                </a:solidFill>
              </a:rPr>
              <a:pPr>
                <a:defRPr/>
              </a:pPr>
              <a:t>4/3/2024</a:t>
            </a:fld>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1F69E13A-9A8A-42BD-9688-E8FDA61A03FE}"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935613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a:defRPr/>
            </a:pPr>
            <a:fld id="{3D8FEB20-54F7-4D13-8296-73285E125856}" type="datetime1">
              <a:rPr lang="en-US" smtClean="0">
                <a:solidFill>
                  <a:srgbClr val="FFFFFF"/>
                </a:solidFill>
              </a:rPr>
              <a:pPr>
                <a:defRPr/>
              </a:pPr>
              <a:t>4/3/2024</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9B59DA2D-5544-45E4-A089-F0D62F7B279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8016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04201202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pPr>
              <a:defRPr/>
            </a:pPr>
            <a:fld id="{7170DE15-2F02-453A-A0E2-529EF2B5434C}" type="datetime1">
              <a:rPr lang="en-US" smtClean="0">
                <a:solidFill>
                  <a:srgbClr val="FFFFFF"/>
                </a:solidFill>
              </a:rPr>
              <a:pPr>
                <a:defRPr/>
              </a:pPr>
              <a:t>4/3/2024</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69F1989C-5206-4324-9583-0BAF1A80FC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9175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C2C6D2-66E7-4471-83B3-39CBFC5ED8ED}" type="slidenum">
              <a:rPr lang="en-US"/>
              <a:pPr>
                <a:defRPr/>
              </a:pPr>
              <a:t>‹#›</a:t>
            </a:fld>
            <a:endParaRPr lang="en-US" dirty="0"/>
          </a:p>
        </p:txBody>
      </p:sp>
    </p:spTree>
    <p:extLst>
      <p:ext uri="{BB962C8B-B14F-4D97-AF65-F5344CB8AC3E}">
        <p14:creationId xmlns:p14="http://schemas.microsoft.com/office/powerpoint/2010/main" val="131048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01667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60979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695982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GB" dirty="0">
              <a:solidFill>
                <a:prstClr val="black">
                  <a:lumMod val="65000"/>
                  <a:lumOff val="35000"/>
                </a:prstClr>
              </a:solidFill>
            </a:endParaRPr>
          </a:p>
        </p:txBody>
      </p:sp>
      <p:sp>
        <p:nvSpPr>
          <p:cNvPr id="19" name="Footer Placeholder 18"/>
          <p:cNvSpPr>
            <a:spLocks noGrp="1"/>
          </p:cNvSpPr>
          <p:nvPr>
            <p:ph type="ftr" sz="quarter" idx="11"/>
          </p:nvPr>
        </p:nvSpPr>
        <p:spPr/>
        <p:txBody>
          <a:bodyPr/>
          <a:lstStyle/>
          <a:p>
            <a:endParaRPr lang="en-GB" dirty="0">
              <a:solidFill>
                <a:prstClr val="black">
                  <a:lumMod val="65000"/>
                  <a:lumOff val="35000"/>
                </a:prstClr>
              </a:solidFill>
            </a:endParaRPr>
          </a:p>
        </p:txBody>
      </p:sp>
      <p:sp>
        <p:nvSpPr>
          <p:cNvPr id="27" name="Slide Number Placeholder 26"/>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8196603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2815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454059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449647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GB"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041067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GB"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51139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59028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A971047A-C1CC-40E2-8AD5-34E432C27CBA}" type="slidenum">
              <a:rPr lang="en-US"/>
              <a:pPr>
                <a:defRPr/>
              </a:pPr>
              <a:t>‹#›</a:t>
            </a:fld>
            <a:endParaRPr lang="en-US" dirty="0"/>
          </a:p>
        </p:txBody>
      </p:sp>
    </p:spTree>
    <p:extLst>
      <p:ext uri="{BB962C8B-B14F-4D97-AF65-F5344CB8AC3E}">
        <p14:creationId xmlns:p14="http://schemas.microsoft.com/office/powerpoint/2010/main" val="206566274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022531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dirty="0">
              <a:solidFill>
                <a:prstClr val="black">
                  <a:lumMod val="65000"/>
                  <a:lumOff val="3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634910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190568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0388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AA522D28-0C08-4700-B7FD-5C84F4FA6001}"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128360595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487502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AA522D28-0C08-4700-B7FD-5C84F4FA6001}"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54639811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435099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37111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10643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FEADB29-BAA4-4EFE-9715-172823D253F7}" type="slidenum">
              <a:rPr lang="en-US"/>
              <a:pPr>
                <a:defRPr/>
              </a:pPr>
              <a:t>‹#›</a:t>
            </a:fld>
            <a:endParaRPr lang="en-US" dirty="0"/>
          </a:p>
        </p:txBody>
      </p:sp>
    </p:spTree>
    <p:extLst>
      <p:ext uri="{BB962C8B-B14F-4D97-AF65-F5344CB8AC3E}">
        <p14:creationId xmlns:p14="http://schemas.microsoft.com/office/powerpoint/2010/main" val="528712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995565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002427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585664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12960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219338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ED6B2141-F173-4BBA-9008-8D03E24F87AD}" type="datetime1">
              <a:rPr lang="en-US"/>
              <a:pPr>
                <a:defRPr/>
              </a:pPr>
              <a:t>4/3/2024</a:t>
            </a:fld>
            <a:endParaRPr 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ECD30CD9-7AD8-455A-835A-C213C6713E84}" type="slidenum">
              <a:rPr lang="en-US"/>
              <a:pPr>
                <a:defRPr/>
              </a:pPr>
              <a:t>‹#›</a:t>
            </a:fld>
            <a:endParaRPr lang="en-US" dirty="0"/>
          </a:p>
        </p:txBody>
      </p:sp>
    </p:spTree>
    <p:extLst>
      <p:ext uri="{BB962C8B-B14F-4D97-AF65-F5344CB8AC3E}">
        <p14:creationId xmlns:p14="http://schemas.microsoft.com/office/powerpoint/2010/main" val="2636932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3B16BFFD-3C23-4458-8915-5838A041A69D}" type="datetime1">
              <a:rPr lang="en-US"/>
              <a:pPr>
                <a:defRPr/>
              </a:pPr>
              <a:t>4/3/2024</a:t>
            </a:fld>
            <a:endParaRPr 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576B1BF8-E45C-4C12-8E78-4D60A3C528FF}" type="slidenum">
              <a:rPr lang="en-US"/>
              <a:pPr>
                <a:defRPr/>
              </a:pPr>
              <a:t>‹#›</a:t>
            </a:fld>
            <a:endParaRPr lang="en-US" dirty="0"/>
          </a:p>
        </p:txBody>
      </p:sp>
    </p:spTree>
    <p:extLst>
      <p:ext uri="{BB962C8B-B14F-4D97-AF65-F5344CB8AC3E}">
        <p14:creationId xmlns:p14="http://schemas.microsoft.com/office/powerpoint/2010/main" val="1814733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9E8C2941-620C-4B89-A722-183E3867060F}" type="datetime1">
              <a:rPr lang="en-US"/>
              <a:pPr>
                <a:defRPr/>
              </a:pPr>
              <a:t>4/3/2024</a:t>
            </a:fld>
            <a:endParaRPr 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0CDBA87A-5ED8-41C6-B476-1F7AA101CE23}" type="slidenum">
              <a:rPr lang="en-US"/>
              <a:pPr>
                <a:defRPr/>
              </a:pPr>
              <a:t>‹#›</a:t>
            </a:fld>
            <a:endParaRPr lang="en-US" dirty="0"/>
          </a:p>
        </p:txBody>
      </p:sp>
    </p:spTree>
    <p:extLst>
      <p:ext uri="{BB962C8B-B14F-4D97-AF65-F5344CB8AC3E}">
        <p14:creationId xmlns:p14="http://schemas.microsoft.com/office/powerpoint/2010/main" val="2482242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fld id="{89E33509-314A-4805-97C5-9858909EACB0}" type="datetime1">
              <a:rPr lang="en-US"/>
              <a:pPr>
                <a:defRPr/>
              </a:pPr>
              <a:t>4/3/2024</a:t>
            </a:fld>
            <a:endParaRPr 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pPr>
              <a:defRPr/>
            </a:pPr>
            <a:fld id="{1DE511EC-96F8-4082-A64B-53ECCAC4B2E1}" type="slidenum">
              <a:rPr lang="en-US"/>
              <a:pPr>
                <a:defRPr/>
              </a:pPr>
              <a:t>‹#›</a:t>
            </a:fld>
            <a:endParaRPr lang="en-US" dirty="0"/>
          </a:p>
        </p:txBody>
      </p:sp>
    </p:spTree>
    <p:extLst>
      <p:ext uri="{BB962C8B-B14F-4D97-AF65-F5344CB8AC3E}">
        <p14:creationId xmlns:p14="http://schemas.microsoft.com/office/powerpoint/2010/main" val="3739305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fld id="{63F2F573-1E9C-48BD-9731-BEA86D7FB08E}" type="datetime1">
              <a:rPr lang="en-US"/>
              <a:pPr>
                <a:defRPr/>
              </a:pPr>
              <a:t>4/3/2024</a:t>
            </a:fld>
            <a:endParaRPr 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pPr>
              <a:defRPr/>
            </a:pPr>
            <a:fld id="{EA22CA73-6B27-41F9-8DAC-DFE92C4C1E3B}" type="slidenum">
              <a:rPr lang="en-US"/>
              <a:pPr>
                <a:defRPr/>
              </a:pPr>
              <a:t>‹#›</a:t>
            </a:fld>
            <a:endParaRPr lang="en-US" dirty="0"/>
          </a:p>
        </p:txBody>
      </p:sp>
    </p:spTree>
    <p:extLst>
      <p:ext uri="{BB962C8B-B14F-4D97-AF65-F5344CB8AC3E}">
        <p14:creationId xmlns:p14="http://schemas.microsoft.com/office/powerpoint/2010/main" val="408677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996D37AD-9640-4E55-946D-D5F426E2BE53}" type="slidenum">
              <a:rPr lang="en-US"/>
              <a:pPr>
                <a:defRPr/>
              </a:pPr>
              <a:t>‹#›</a:t>
            </a:fld>
            <a:endParaRPr lang="en-US" dirty="0"/>
          </a:p>
        </p:txBody>
      </p:sp>
    </p:spTree>
    <p:extLst>
      <p:ext uri="{BB962C8B-B14F-4D97-AF65-F5344CB8AC3E}">
        <p14:creationId xmlns:p14="http://schemas.microsoft.com/office/powerpoint/2010/main" val="707511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fld id="{C1658C93-B221-4566-8F00-C3166463607E}" type="datetime1">
              <a:rPr lang="en-US"/>
              <a:pPr>
                <a:defRPr/>
              </a:pPr>
              <a:t>4/3/2024</a:t>
            </a:fld>
            <a:endParaRPr 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pPr>
              <a:defRPr/>
            </a:pPr>
            <a:fld id="{B3EB1943-8BB0-4897-B80E-FE07BA40E38B}" type="slidenum">
              <a:rPr lang="en-US"/>
              <a:pPr>
                <a:defRPr/>
              </a:pPr>
              <a:t>‹#›</a:t>
            </a:fld>
            <a:endParaRPr lang="en-US" dirty="0"/>
          </a:p>
        </p:txBody>
      </p:sp>
    </p:spTree>
    <p:extLst>
      <p:ext uri="{BB962C8B-B14F-4D97-AF65-F5344CB8AC3E}">
        <p14:creationId xmlns:p14="http://schemas.microsoft.com/office/powerpoint/2010/main" val="1855885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fld id="{606AEFCE-927F-4502-8297-F88A8FD25C34}" type="datetime1">
              <a:rPr lang="en-US"/>
              <a:pPr>
                <a:defRPr/>
              </a:pPr>
              <a:t>4/3/2024</a:t>
            </a:fld>
            <a:endParaRPr 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pPr>
              <a:defRPr/>
            </a:pPr>
            <a:fld id="{3C92D800-05E1-41DE-B5F3-9460B32F60C6}" type="slidenum">
              <a:rPr lang="en-US"/>
              <a:pPr>
                <a:defRPr/>
              </a:pPr>
              <a:t>‹#›</a:t>
            </a:fld>
            <a:endParaRPr lang="en-US" dirty="0"/>
          </a:p>
        </p:txBody>
      </p:sp>
    </p:spTree>
    <p:extLst>
      <p:ext uri="{BB962C8B-B14F-4D97-AF65-F5344CB8AC3E}">
        <p14:creationId xmlns:p14="http://schemas.microsoft.com/office/powerpoint/2010/main" val="651380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fld id="{75BA130C-A48A-4FB5-9050-CA606A5E53BD}" type="datetime1">
              <a:rPr lang="en-US"/>
              <a:pPr>
                <a:defRPr/>
              </a:pPr>
              <a:t>4/3/2024</a:t>
            </a:fld>
            <a:endParaRPr 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pPr>
              <a:defRPr/>
            </a:pPr>
            <a:fld id="{5835F5BF-A73B-4706-B1F8-5EE02945D5EF}" type="slidenum">
              <a:rPr lang="en-US"/>
              <a:pPr>
                <a:defRPr/>
              </a:pPr>
              <a:t>‹#›</a:t>
            </a:fld>
            <a:endParaRPr lang="en-US" dirty="0"/>
          </a:p>
        </p:txBody>
      </p:sp>
    </p:spTree>
    <p:extLst>
      <p:ext uri="{BB962C8B-B14F-4D97-AF65-F5344CB8AC3E}">
        <p14:creationId xmlns:p14="http://schemas.microsoft.com/office/powerpoint/2010/main" val="2540719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fld id="{E5E737D4-7615-4A93-8735-64CBDF76576F}" type="datetime1">
              <a:rPr lang="en-US"/>
              <a:pPr>
                <a:defRPr/>
              </a:pPr>
              <a:t>4/3/2024</a:t>
            </a:fld>
            <a:endParaRPr 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pPr>
              <a:defRPr/>
            </a:pPr>
            <a:fld id="{11017A41-F419-457D-B325-8CA4E31B9F6B}" type="slidenum">
              <a:rPr lang="en-US"/>
              <a:pPr>
                <a:defRPr/>
              </a:pPr>
              <a:t>‹#›</a:t>
            </a:fld>
            <a:endParaRPr lang="en-US" dirty="0"/>
          </a:p>
        </p:txBody>
      </p:sp>
    </p:spTree>
    <p:extLst>
      <p:ext uri="{BB962C8B-B14F-4D97-AF65-F5344CB8AC3E}">
        <p14:creationId xmlns:p14="http://schemas.microsoft.com/office/powerpoint/2010/main" val="3267705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AD686AB0-C477-4BAC-8779-BEEA8226CF0E}" type="datetime1">
              <a:rPr lang="en-US"/>
              <a:pPr>
                <a:defRPr/>
              </a:pPr>
              <a:t>4/3/2024</a:t>
            </a:fld>
            <a:endParaRPr 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65B84E5E-686F-4DC1-A726-A62B47B2B226}" type="slidenum">
              <a:rPr lang="en-US"/>
              <a:pPr>
                <a:defRPr/>
              </a:pPr>
              <a:t>‹#›</a:t>
            </a:fld>
            <a:endParaRPr lang="en-US" dirty="0"/>
          </a:p>
        </p:txBody>
      </p:sp>
    </p:spTree>
    <p:extLst>
      <p:ext uri="{BB962C8B-B14F-4D97-AF65-F5344CB8AC3E}">
        <p14:creationId xmlns:p14="http://schemas.microsoft.com/office/powerpoint/2010/main" val="2485455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fld id="{3E534A6B-973E-49C9-8F9B-2F9F004FE20C}" type="datetime1">
              <a:rPr lang="en-US"/>
              <a:pPr>
                <a:defRPr/>
              </a:pPr>
              <a:t>4/3/2024</a:t>
            </a:fld>
            <a:endParaRPr 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pPr>
              <a:defRPr/>
            </a:pPr>
            <a:fld id="{24F86585-0065-4075-90EF-BE9FDFC1416E}" type="slidenum">
              <a:rPr lang="en-US"/>
              <a:pPr>
                <a:defRPr/>
              </a:pPr>
              <a:t>‹#›</a:t>
            </a:fld>
            <a:endParaRPr lang="en-US" dirty="0"/>
          </a:p>
        </p:txBody>
      </p:sp>
    </p:spTree>
    <p:extLst>
      <p:ext uri="{BB962C8B-B14F-4D97-AF65-F5344CB8AC3E}">
        <p14:creationId xmlns:p14="http://schemas.microsoft.com/office/powerpoint/2010/main" val="297189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fld id="{DCE2621B-06CD-4458-AB80-CA4B88B24410}" type="datetime1">
              <a:rPr lang="en-US"/>
              <a:pPr>
                <a:defRPr/>
              </a:pPr>
              <a:t>4/3/2024</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F45E322B-2817-41C0-BC53-FD55809CF0B9}" type="slidenum">
              <a:rPr lang="en-US"/>
              <a:pPr>
                <a:defRPr/>
              </a:pPr>
              <a:t>‹#›</a:t>
            </a:fld>
            <a:endParaRPr lang="en-US" dirty="0"/>
          </a:p>
        </p:txBody>
      </p:sp>
    </p:spTree>
    <p:extLst>
      <p:ext uri="{BB962C8B-B14F-4D97-AF65-F5344CB8AC3E}">
        <p14:creationId xmlns:p14="http://schemas.microsoft.com/office/powerpoint/2010/main" val="1678837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61B30F0-233B-4677-8123-088CA0CFD87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36A604-F5D1-46A2-BDDE-77E9F24AA2A9}"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293493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FE222B-6B16-4979-A751-A9957D92C40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B69A74-3ECA-4A6E-B156-B8DE6BBE7FA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830462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E551435-41BA-472C-BC50-45D24944E27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B97518-83DB-4D3F-B1B4-0A0ED53D385D}"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13272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B1F63F0-DE99-40AE-9F09-03C8EEEED8B5}" type="slidenum">
              <a:rPr lang="en-US"/>
              <a:pPr>
                <a:defRPr/>
              </a:pPr>
              <a:t>‹#›</a:t>
            </a:fld>
            <a:endParaRPr lang="en-US" dirty="0"/>
          </a:p>
        </p:txBody>
      </p:sp>
    </p:spTree>
    <p:extLst>
      <p:ext uri="{BB962C8B-B14F-4D97-AF65-F5344CB8AC3E}">
        <p14:creationId xmlns:p14="http://schemas.microsoft.com/office/powerpoint/2010/main" val="743082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70DF0A3E-205C-4BA5-9E0B-8E0AB75EFDA5}"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B5560D82-654A-4AE6-BA16-DB1B4D24C2B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206540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507FB15C-1BAB-481F-83D7-96FB53A71E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73714425-FE56-4745-9073-6AAB9768413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794515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BA8A14-595E-49C8-83AA-CA8F9E546FA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F6CD4D-2828-416E-A1F0-E9C7F784244B}"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00816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E598D-EB1B-4C15-A226-C3F959101AE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73D89A-33AB-4C7B-8B15-2EA8F244AAF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831651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BD6B55-DAE8-4A05-A7E5-61190EBD562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0C894C-5F54-4036-89A9-B14950DE85F2}"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719438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029393-B68C-4568-9C04-332291D082D1}"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52ADF4-2293-4082-ABB2-DC7E8B919E6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09452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5A2AD-2932-49DB-85D8-CA01D98A60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1C2983-1288-4AAC-AD0D-52C6EC59104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920049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6631CF-FA67-4B15-ABEB-156D6FC8D213}"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0821E5-D73A-447C-93E0-BDC1E6BE5BEE}"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6361631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9C9DF7DB-7706-4CA9-A05E-E0145343BC09}"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265FFFE-9814-4225-AD10-B8D50FC429FC}"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387903590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2B57E8D-D366-4B00-9DE9-A0D53B1F40E5}"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78D17AF-2D6D-4706-84AA-18D1BE38AE72}"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93503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7FFC348-C2BA-40CA-BE30-5BBD2176BC29}" type="slidenum">
              <a:rPr lang="en-US"/>
              <a:pPr>
                <a:defRPr/>
              </a:pPr>
              <a:t>‹#›</a:t>
            </a:fld>
            <a:endParaRPr lang="en-US" dirty="0"/>
          </a:p>
        </p:txBody>
      </p:sp>
    </p:spTree>
    <p:extLst>
      <p:ext uri="{BB962C8B-B14F-4D97-AF65-F5344CB8AC3E}">
        <p14:creationId xmlns:p14="http://schemas.microsoft.com/office/powerpoint/2010/main" val="552753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83EF4C-9A03-4F56-AA69-F34A772A46D5}"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7E57584-2F24-40F8-B13C-F52C5B676659}"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1086538970"/>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0E4F77-4B35-4CA6-8DEB-4F3F6DECFBB8}"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EA71A0C-0BBF-4F2B-8E7E-EC7A32AB8F1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703394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672C89-8ED1-4542-AC47-66C835CA16B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4BE6C5F-5C22-4EDC-B101-1C5EC63F6CAB}"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0761208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3FFC4905-E0E0-48FE-B471-153A505AA7B0}"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C933545-B54C-4A08-9A25-6AB1E09E9EE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785840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A0A13A-E0AF-423B-A92D-81BA420E2BA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24EFFF6C-6A8F-4B6E-B8B0-78D3A1BC6203}"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131730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DFF4E95-A92A-4495-8875-19F131DC77AA}"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A4BB238-30A5-44AA-8114-479F323A2685}"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120384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B990C89D-3390-47F6-B631-CDCA5F7CF11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EC48AA-8880-49AA-9B8C-9726F933332C}"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42406659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34F89A5-3989-4B71-B6A9-68DD4B80AD9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8585787-77F5-4704-B8AA-21FAD850BF29}"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319851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A6CCCC8-1316-44B8-9E31-0F4B68034282}"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06087C7-4217-4B60-9FEF-9539612D6C0D}"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8633360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61B30F0-233B-4677-8123-088CA0CFD87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36A604-F5D1-46A2-BDDE-77E9F24AA2A9}"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208488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9629C0C-05E0-4FBA-AF53-9313B6B3702B}" type="slidenum">
              <a:rPr lang="en-US"/>
              <a:pPr>
                <a:defRPr/>
              </a:pPr>
              <a:t>‹#›</a:t>
            </a:fld>
            <a:endParaRPr lang="en-US" dirty="0"/>
          </a:p>
        </p:txBody>
      </p:sp>
    </p:spTree>
    <p:extLst>
      <p:ext uri="{BB962C8B-B14F-4D97-AF65-F5344CB8AC3E}">
        <p14:creationId xmlns:p14="http://schemas.microsoft.com/office/powerpoint/2010/main" val="2378869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FE222B-6B16-4979-A751-A9957D92C40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B69A74-3ECA-4A6E-B156-B8DE6BBE7FA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404654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E551435-41BA-472C-BC50-45D24944E27F}"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B97518-83DB-4D3F-B1B4-0A0ED53D385D}"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6339054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70DF0A3E-205C-4BA5-9E0B-8E0AB75EFDA5}"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B5560D82-654A-4AE6-BA16-DB1B4D24C2B3}"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1140818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507FB15C-1BAB-481F-83D7-96FB53A71E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n-GB"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73714425-FE56-4745-9073-6AAB9768413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4036770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BA8A14-595E-49C8-83AA-CA8F9E546FA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F6CD4D-2828-416E-A1F0-E9C7F784244B}"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8511340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E598D-EB1B-4C15-A226-C3F959101AEA}"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73D89A-33AB-4C7B-8B15-2EA8F244AAF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792581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BD6B55-DAE8-4A05-A7E5-61190EBD5628}"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0C894C-5F54-4036-89A9-B14950DE85F2}"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5331992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029393-B68C-4568-9C04-332291D082D1}"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52ADF4-2293-4082-ABB2-DC7E8B919E60}"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681797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5A2AD-2932-49DB-85D8-CA01D98A604C}"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1C2983-1288-4AAC-AD0D-52C6EC591046}"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1301836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6631CF-FA67-4B15-ABEB-156D6FC8D213}" type="datetimeFigureOut">
              <a:rPr lang="en-US">
                <a:solidFill>
                  <a:prstClr val="black">
                    <a:lumMod val="65000"/>
                    <a:lumOff val="35000"/>
                  </a:prstClr>
                </a:solidFill>
              </a:rPr>
              <a:pPr>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0821E5-D73A-447C-93E0-BDC1E6BE5BEE}" type="slidenum">
              <a:rPr lang="en-GB">
                <a:solidFill>
                  <a:prstClr val="black">
                    <a:lumMod val="65000"/>
                    <a:lumOff val="35000"/>
                  </a:prstClr>
                </a:solidFill>
              </a:rPr>
              <a:pPr>
                <a:defRPr/>
              </a:pPr>
              <a:t>‹#›</a:t>
            </a:fld>
            <a:endParaRPr lang="en-GB" dirty="0">
              <a:solidFill>
                <a:prstClr val="black">
                  <a:lumMod val="65000"/>
                  <a:lumOff val="35000"/>
                </a:prstClr>
              </a:solidFill>
            </a:endParaRPr>
          </a:p>
        </p:txBody>
      </p:sp>
    </p:spTree>
    <p:extLst>
      <p:ext uri="{BB962C8B-B14F-4D97-AF65-F5344CB8AC3E}">
        <p14:creationId xmlns:p14="http://schemas.microsoft.com/office/powerpoint/2010/main" val="37889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21BDDCD-F977-4F04-B989-597040A40860}" type="slidenum">
              <a:rPr lang="en-US"/>
              <a:pPr>
                <a:defRPr/>
              </a:pPr>
              <a:t>‹#›</a:t>
            </a:fld>
            <a:endParaRPr lang="en-US" dirty="0"/>
          </a:p>
        </p:txBody>
      </p:sp>
    </p:spTree>
    <p:extLst>
      <p:ext uri="{BB962C8B-B14F-4D97-AF65-F5344CB8AC3E}">
        <p14:creationId xmlns:p14="http://schemas.microsoft.com/office/powerpoint/2010/main" val="13291515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9C9DF7DB-7706-4CA9-A05E-E0145343BC09}"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265FFFE-9814-4225-AD10-B8D50FC429FC}"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2703092616"/>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2B57E8D-D366-4B00-9DE9-A0D53B1F40E5}"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78D17AF-2D6D-4706-84AA-18D1BE38AE72}"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942294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83EF4C-9A03-4F56-AA69-F34A772A46D5}" type="datetimeFigureOut">
              <a:rPr lang="en-US">
                <a:solidFill>
                  <a:srgbClr val="DBF5F9">
                    <a:shade val="90000"/>
                  </a:srgbClr>
                </a:solidFill>
              </a:rPr>
              <a:pPr>
                <a:defRPr/>
              </a:pPr>
              <a:t>4/3/2024</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7E57584-2F24-40F8-B13C-F52C5B676659}" type="slidenum">
              <a:rPr lang="en-GB">
                <a:solidFill>
                  <a:srgbClr val="DBF5F9">
                    <a:shade val="90000"/>
                  </a:srgbClr>
                </a:solidFill>
              </a:rPr>
              <a:pPr>
                <a:defRPr/>
              </a:pPr>
              <a:t>‹#›</a:t>
            </a:fld>
            <a:endParaRPr lang="en-GB" dirty="0">
              <a:solidFill>
                <a:srgbClr val="DBF5F9">
                  <a:shade val="90000"/>
                </a:srgbClr>
              </a:solidFill>
            </a:endParaRPr>
          </a:p>
        </p:txBody>
      </p:sp>
    </p:spTree>
    <p:extLst>
      <p:ext uri="{BB962C8B-B14F-4D97-AF65-F5344CB8AC3E}">
        <p14:creationId xmlns:p14="http://schemas.microsoft.com/office/powerpoint/2010/main" val="2681346511"/>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0E4F77-4B35-4CA6-8DEB-4F3F6DECFBB8}"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EA71A0C-0BBF-4F2B-8E7E-EC7A32AB8F1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5232023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4672C89-8ED1-4542-AC47-66C835CA16B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4BE6C5F-5C22-4EDC-B101-1C5EC63F6CAB}"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2168478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3FFC4905-E0E0-48FE-B471-153A505AA7B0}"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C933545-B54C-4A08-9A25-6AB1E09E9EE0}"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320249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A0A13A-E0AF-423B-A92D-81BA420E2BA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24EFFF6C-6A8F-4B6E-B8B0-78D3A1BC6203}"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061266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DFF4E95-A92A-4495-8875-19F131DC77AA}"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A4BB238-30A5-44AA-8114-479F323A2685}"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3837437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B990C89D-3390-47F6-B631-CDCA5F7CF11E}"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EC48AA-8880-49AA-9B8C-9726F933332C}"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1802231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34F89A5-3989-4B71-B6A9-68DD4B80AD97}" type="datetimeFigureOut">
              <a:rPr lang="en-US">
                <a:solidFill>
                  <a:srgbClr val="04617B">
                    <a:shade val="90000"/>
                  </a:srgbClr>
                </a:solidFill>
              </a:rPr>
              <a:pPr>
                <a:defRPr/>
              </a:pPr>
              <a:t>4/3/2024</a:t>
            </a:fld>
            <a:endParaRPr lang="en-GB"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8585787-77F5-4704-B8AA-21FAD850BF29}" type="slidenum">
              <a:rPr lang="en-GB">
                <a:solidFill>
                  <a:srgbClr val="04617B">
                    <a:shade val="90000"/>
                  </a:srgbClr>
                </a:solidFill>
              </a:rPr>
              <a:pPr>
                <a:defRPr/>
              </a:pPr>
              <a:t>‹#›</a:t>
            </a:fld>
            <a:endParaRPr lang="en-GB" dirty="0">
              <a:solidFill>
                <a:srgbClr val="04617B">
                  <a:shade val="90000"/>
                </a:srgbClr>
              </a:solidFill>
            </a:endParaRPr>
          </a:p>
        </p:txBody>
      </p:sp>
    </p:spTree>
    <p:extLst>
      <p:ext uri="{BB962C8B-B14F-4D97-AF65-F5344CB8AC3E}">
        <p14:creationId xmlns:p14="http://schemas.microsoft.com/office/powerpoint/2010/main" val="67932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3.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4.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4.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3.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6.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4.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09C1BCA9-4D24-46AD-B29D-F50FA2D2442C}" type="slidenum">
              <a:rPr lang="en-GB"/>
              <a:pPr fontAlgn="base">
                <a:spcBef>
                  <a:spcPct val="0"/>
                </a:spcBef>
                <a:spcAft>
                  <a:spcPct val="0"/>
                </a:spcAft>
                <a:defRPr/>
              </a:pPr>
              <a:t>‹#›</a:t>
            </a:fld>
            <a:endParaRPr lang="en-GB" dirty="0"/>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1532737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BEE276DF-8CF4-4DC9-BB70-47E5C9E0CA59}" type="datetimeFigureOut">
              <a:rPr lang="en-US">
                <a:solidFill>
                  <a:prstClr val="black">
                    <a:lumMod val="65000"/>
                    <a:lumOff val="35000"/>
                  </a:prstClr>
                </a:solidFill>
              </a:rPr>
              <a:pPr fontAlgn="base">
                <a:spcBef>
                  <a:spcPct val="0"/>
                </a:spcBef>
                <a:spcAft>
                  <a:spcPct val="0"/>
                </a:spcAft>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C2D97D84-AAED-4A74-917E-DD592FDCFAE7}" type="slidenum">
              <a:rPr lang="en-GB">
                <a:solidFill>
                  <a:prstClr val="black">
                    <a:lumMod val="65000"/>
                    <a:lumOff val="35000"/>
                  </a:prstClr>
                </a:solidFill>
              </a:rPr>
              <a:pPr fontAlgn="base">
                <a:spcBef>
                  <a:spcPct val="0"/>
                </a:spcBef>
                <a:spcAft>
                  <a:spcPct val="0"/>
                </a:spcAft>
                <a:defRPr/>
              </a:pPr>
              <a:t>‹#›</a:t>
            </a:fld>
            <a:endParaRPr lang="en-GB"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51971004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BEE276DF-8CF4-4DC9-BB70-47E5C9E0CA59}" type="datetimeFigureOut">
              <a:rPr lang="en-US">
                <a:solidFill>
                  <a:prstClr val="black">
                    <a:lumMod val="65000"/>
                    <a:lumOff val="35000"/>
                  </a:prstClr>
                </a:solidFill>
              </a:rPr>
              <a:pPr fontAlgn="base">
                <a:spcBef>
                  <a:spcPct val="0"/>
                </a:spcBef>
                <a:spcAft>
                  <a:spcPct val="0"/>
                </a:spcAft>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C2D97D84-AAED-4A74-917E-DD592FDCFAE7}" type="slidenum">
              <a:rPr lang="en-GB">
                <a:solidFill>
                  <a:prstClr val="black">
                    <a:lumMod val="65000"/>
                    <a:lumOff val="35000"/>
                  </a:prstClr>
                </a:solidFill>
              </a:rPr>
              <a:pPr fontAlgn="base">
                <a:spcBef>
                  <a:spcPct val="0"/>
                </a:spcBef>
                <a:spcAft>
                  <a:spcPct val="0"/>
                </a:spcAft>
                <a:defRPr/>
              </a:pPr>
              <a:t>‹#›</a:t>
            </a:fld>
            <a:endParaRPr lang="en-GB"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99433670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D27370EE-64E9-473B-B4D9-5CFDC7274A02}" type="datetimeFigureOut">
              <a:rPr lang="en-US">
                <a:solidFill>
                  <a:srgbClr val="04617B">
                    <a:shade val="90000"/>
                  </a:srgbClr>
                </a:solidFill>
              </a:rPr>
              <a:pPr fontAlgn="base">
                <a:spcBef>
                  <a:spcPct val="0"/>
                </a:spcBef>
                <a:spcAft>
                  <a:spcPct val="0"/>
                </a:spcAft>
                <a:defRPr/>
              </a:pPr>
              <a:t>4/3/2024</a:t>
            </a:fld>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139F31BF-5247-40D3-8775-5EF2830F3CD3}" type="slidenum">
              <a:rPr lang="en-GB">
                <a:solidFill>
                  <a:srgbClr val="04617B">
                    <a:shade val="90000"/>
                  </a:srgbClr>
                </a:solidFill>
              </a:rPr>
              <a:pPr fontAlgn="base">
                <a:spcBef>
                  <a:spcPct val="0"/>
                </a:spcBef>
                <a:spcAft>
                  <a:spcPct val="0"/>
                </a:spcAft>
                <a:defRPr/>
              </a:pPr>
              <a:t>‹#›</a:t>
            </a:fld>
            <a:endParaRPr lang="en-GB" dirty="0">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33299898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D27370EE-64E9-473B-B4D9-5CFDC7274A02}" type="datetimeFigureOut">
              <a:rPr lang="en-US">
                <a:solidFill>
                  <a:srgbClr val="04617B">
                    <a:shade val="90000"/>
                  </a:srgbClr>
                </a:solidFill>
              </a:rPr>
              <a:pPr fontAlgn="base">
                <a:spcBef>
                  <a:spcPct val="0"/>
                </a:spcBef>
                <a:spcAft>
                  <a:spcPct val="0"/>
                </a:spcAft>
                <a:defRPr/>
              </a:pPr>
              <a:t>4/3/2024</a:t>
            </a:fld>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139F31BF-5247-40D3-8775-5EF2830F3CD3}" type="slidenum">
              <a:rPr lang="en-GB">
                <a:solidFill>
                  <a:srgbClr val="04617B">
                    <a:shade val="90000"/>
                  </a:srgbClr>
                </a:solidFill>
              </a:rPr>
              <a:pPr fontAlgn="base">
                <a:spcBef>
                  <a:spcPct val="0"/>
                </a:spcBef>
                <a:spcAft>
                  <a:spcPct val="0"/>
                </a:spcAft>
                <a:defRPr/>
              </a:pPr>
              <a:t>‹#›</a:t>
            </a:fld>
            <a:endParaRPr lang="en-GB" dirty="0">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40061922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BEE276DF-8CF4-4DC9-BB70-47E5C9E0CA59}" type="datetimeFigureOut">
              <a:rPr lang="en-US">
                <a:solidFill>
                  <a:prstClr val="black">
                    <a:lumMod val="65000"/>
                    <a:lumOff val="35000"/>
                  </a:prstClr>
                </a:solidFill>
              </a:rPr>
              <a:pPr fontAlgn="base">
                <a:spcBef>
                  <a:spcPct val="0"/>
                </a:spcBef>
                <a:spcAft>
                  <a:spcPct val="0"/>
                </a:spcAft>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C2D97D84-AAED-4A74-917E-DD592FDCFAE7}" type="slidenum">
              <a:rPr lang="en-GB">
                <a:solidFill>
                  <a:prstClr val="black">
                    <a:lumMod val="65000"/>
                    <a:lumOff val="35000"/>
                  </a:prstClr>
                </a:solidFill>
              </a:rPr>
              <a:pPr fontAlgn="base">
                <a:spcBef>
                  <a:spcPct val="0"/>
                </a:spcBef>
                <a:spcAft>
                  <a:spcPct val="0"/>
                </a:spcAft>
                <a:defRPr/>
              </a:pPr>
              <a:t>‹#›</a:t>
            </a:fld>
            <a:endParaRPr lang="en-GB"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250571312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82F70F1-2DBB-4A00-AFC9-C64F2B8D00BC}" type="datetimeFigureOut">
              <a:rPr lang="en-US"/>
              <a:pPr>
                <a:defRPr/>
              </a:pPr>
              <a:t>4/3/2024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B9344FB-57F7-40A8-B79C-2E09600E1752}" type="slidenum">
              <a:rPr lang="en-GB"/>
              <a:pPr>
                <a:defRPr/>
              </a:pPr>
              <a:t>‹#›</a:t>
            </a:fld>
            <a:endParaRPr lang="en-GB" dirty="0"/>
          </a:p>
        </p:txBody>
      </p:sp>
    </p:spTree>
    <p:extLst>
      <p:ext uri="{BB962C8B-B14F-4D97-AF65-F5344CB8AC3E}">
        <p14:creationId xmlns:p14="http://schemas.microsoft.com/office/powerpoint/2010/main" val="213631920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3824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eaLnBrk="0" fontAlgn="base" hangingPunct="0">
                <a:spcBef>
                  <a:spcPct val="0"/>
                </a:spcBef>
                <a:spcAft>
                  <a:spcPct val="0"/>
                </a:spcAft>
                <a:defRPr/>
              </a:pPr>
              <a:endParaRPr lang="en-GB" dirty="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13824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eaLnBrk="0" fontAlgn="base" hangingPunct="0">
                <a:spcBef>
                  <a:spcPct val="0"/>
                </a:spcBef>
                <a:spcAft>
                  <a:spcPct val="0"/>
                </a:spcAft>
                <a:defRPr/>
              </a:pPr>
              <a:endParaRPr lang="en-GB" dirty="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grpSp>
        <p:sp>
          <p:nvSpPr>
            <p:cNvPr id="13825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eaLnBrk="0" fontAlgn="base" hangingPunct="0">
                <a:spcBef>
                  <a:spcPct val="0"/>
                </a:spcBef>
                <a:spcAft>
                  <a:spcPct val="0"/>
                </a:spcAft>
                <a:defRPr/>
              </a:pPr>
              <a:endParaRPr lang="en-GB" dirty="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GB" dirty="0">
                <a:solidFill>
                  <a:srgbClr val="FFFFFF"/>
                </a:solidFill>
              </a:endParaRPr>
            </a:p>
          </p:txBody>
        </p:sp>
      </p:grpSp>
      <p:sp>
        <p:nvSpPr>
          <p:cNvPr id="13826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6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fld id="{412F3043-B50B-4CE5-9B5B-B5FD3A878354}" type="datetime1">
              <a:rPr lang="en-US">
                <a:solidFill>
                  <a:srgbClr val="FFFFFF"/>
                </a:solidFill>
              </a:rPr>
              <a:pPr fontAlgn="base">
                <a:spcBef>
                  <a:spcPct val="0"/>
                </a:spcBef>
                <a:spcAft>
                  <a:spcPct val="0"/>
                </a:spcAft>
                <a:defRPr/>
              </a:pPr>
              <a:t>4/3/2024</a:t>
            </a:fld>
            <a:endParaRPr lang="en-US" dirty="0">
              <a:solidFill>
                <a:srgbClr val="FFFFFF"/>
              </a:solidFill>
            </a:endParaRPr>
          </a:p>
        </p:txBody>
      </p:sp>
      <p:sp>
        <p:nvSpPr>
          <p:cNvPr id="13826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lgn="ctr" fontAlgn="base">
              <a:spcBef>
                <a:spcPct val="0"/>
              </a:spcBef>
              <a:spcAft>
                <a:spcPct val="0"/>
              </a:spcAft>
              <a:defRPr/>
            </a:pPr>
            <a:endParaRPr lang="en-US" dirty="0">
              <a:solidFill>
                <a:srgbClr val="FFFFFF"/>
              </a:solidFill>
            </a:endParaRPr>
          </a:p>
        </p:txBody>
      </p:sp>
      <p:sp>
        <p:nvSpPr>
          <p:cNvPr id="13826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fld id="{2AFBA9D9-8877-4A2F-87D8-E763C145ACD6}"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520317080"/>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412F3043-B50B-4CE5-9B5B-B5FD3A878354}" type="datetime1">
              <a:rPr lang="en-US" smtClean="0">
                <a:solidFill>
                  <a:srgbClr val="FFFFFF"/>
                </a:solidFill>
              </a:rPr>
              <a:pPr fontAlgn="base">
                <a:spcBef>
                  <a:spcPct val="0"/>
                </a:spcBef>
                <a:spcAft>
                  <a:spcPct val="0"/>
                </a:spcAft>
                <a:defRPr/>
              </a:pPr>
              <a:t>4/3/2024</a:t>
            </a:fld>
            <a:endParaRPr lang="en-US"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AFBA9D9-8877-4A2F-87D8-E763C145ACD6}"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68903873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9C1BCA9-4D24-46AD-B29D-F50FA2D2442C}" type="slidenum">
              <a:rPr lang="en-GB" smtClean="0">
                <a:solidFill>
                  <a:prstClr val="black">
                    <a:tint val="75000"/>
                  </a:prstClr>
                </a:solidFill>
              </a:rPr>
              <a:pPr fontAlgn="base">
                <a:spcBef>
                  <a:spcPct val="0"/>
                </a:spcBef>
                <a:spcAft>
                  <a:spcPct val="0"/>
                </a:spcAft>
                <a:defRPr/>
              </a:pPr>
              <a:t>‹#›</a:t>
            </a:fld>
            <a:endParaRPr lang="en-GB" dirty="0">
              <a:solidFill>
                <a:prstClr val="black">
                  <a:tint val="75000"/>
                </a:prstClr>
              </a:solidFill>
            </a:endParaRPr>
          </a:p>
        </p:txBody>
      </p:sp>
    </p:spTree>
    <p:extLst>
      <p:ext uri="{BB962C8B-B14F-4D97-AF65-F5344CB8AC3E}">
        <p14:creationId xmlns:p14="http://schemas.microsoft.com/office/powerpoint/2010/main" val="96344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09C1BCA9-4D24-46AD-B29D-F50FA2D2442C}" type="slidenum">
              <a:rPr lang="en-GB" smtClean="0">
                <a:solidFill>
                  <a:srgbClr val="04617B">
                    <a:shade val="90000"/>
                  </a:srgbClr>
                </a:solidFill>
              </a:rPr>
              <a:pPr fontAlgn="base">
                <a:spcBef>
                  <a:spcPct val="0"/>
                </a:spcBef>
                <a:spcAft>
                  <a:spcPct val="0"/>
                </a:spcAft>
                <a:defRPr/>
              </a:pPr>
              <a:t>‹#›</a:t>
            </a:fld>
            <a:endParaRPr lang="en-GB"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6919215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A522D28-0C08-4700-B7FD-5C84F4FA6001}"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5139632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smtClean="0">
                <a:solidFill>
                  <a:srgbClr val="FFFFFF"/>
                </a:solidFill>
                <a:latin typeface="Calibri"/>
              </a:defRPr>
            </a:lvl1pPr>
          </a:lstStyle>
          <a:p>
            <a:pPr fontAlgn="base">
              <a:spcBef>
                <a:spcPct val="0"/>
              </a:spcBef>
              <a:spcAft>
                <a:spcPct val="0"/>
              </a:spcAft>
              <a:defRPr/>
            </a:pPr>
            <a:fld id="{DF82056E-DE80-4D2A-9CEC-C7A117A14797}" type="datetime1">
              <a:rPr lang="en-US"/>
              <a:pPr fontAlgn="base">
                <a:spcBef>
                  <a:spcPct val="0"/>
                </a:spcBef>
                <a:spcAft>
                  <a:spcPct val="0"/>
                </a:spcAft>
                <a:defRPr/>
              </a:pPr>
              <a:t>4/3/2024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rgbClr val="FFFFFF"/>
                </a:solidFill>
                <a:latin typeface="Calibri"/>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smtClean="0">
                <a:solidFill>
                  <a:srgbClr val="FFFFFF"/>
                </a:solidFill>
                <a:latin typeface="Calibri"/>
              </a:defRPr>
            </a:lvl1pPr>
          </a:lstStyle>
          <a:p>
            <a:pPr fontAlgn="base">
              <a:spcBef>
                <a:spcPct val="0"/>
              </a:spcBef>
              <a:spcAft>
                <a:spcPct val="0"/>
              </a:spcAft>
              <a:defRPr/>
            </a:pPr>
            <a:fld id="{E90BF28A-C1A5-4D79-B9D9-9AB3788519BA}"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1973089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BEE276DF-8CF4-4DC9-BB70-47E5C9E0CA59}" type="datetimeFigureOut">
              <a:rPr lang="en-US">
                <a:solidFill>
                  <a:prstClr val="black">
                    <a:lumMod val="65000"/>
                    <a:lumOff val="35000"/>
                  </a:prstClr>
                </a:solidFill>
              </a:rPr>
              <a:pPr fontAlgn="base">
                <a:spcBef>
                  <a:spcPct val="0"/>
                </a:spcBef>
                <a:spcAft>
                  <a:spcPct val="0"/>
                </a:spcAft>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C2D97D84-AAED-4A74-917E-DD592FDCFAE7}" type="slidenum">
              <a:rPr lang="en-GB">
                <a:solidFill>
                  <a:prstClr val="black">
                    <a:lumMod val="65000"/>
                    <a:lumOff val="35000"/>
                  </a:prstClr>
                </a:solidFill>
              </a:rPr>
              <a:pPr fontAlgn="base">
                <a:spcBef>
                  <a:spcPct val="0"/>
                </a:spcBef>
                <a:spcAft>
                  <a:spcPct val="0"/>
                </a:spcAft>
                <a:defRPr/>
              </a:pPr>
              <a:t>‹#›</a:t>
            </a:fld>
            <a:endParaRPr lang="en-GB"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2278404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D27370EE-64E9-473B-B4D9-5CFDC7274A02}" type="datetimeFigureOut">
              <a:rPr lang="en-US">
                <a:solidFill>
                  <a:srgbClr val="04617B">
                    <a:shade val="90000"/>
                  </a:srgbClr>
                </a:solidFill>
              </a:rPr>
              <a:pPr fontAlgn="base">
                <a:spcBef>
                  <a:spcPct val="0"/>
                </a:spcBef>
                <a:spcAft>
                  <a:spcPct val="0"/>
                </a:spcAft>
                <a:defRPr/>
              </a:pPr>
              <a:t>4/3/2024</a:t>
            </a:fld>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139F31BF-5247-40D3-8775-5EF2830F3CD3}" type="slidenum">
              <a:rPr lang="en-GB">
                <a:solidFill>
                  <a:srgbClr val="04617B">
                    <a:shade val="90000"/>
                  </a:srgbClr>
                </a:solidFill>
              </a:rPr>
              <a:pPr fontAlgn="base">
                <a:spcBef>
                  <a:spcPct val="0"/>
                </a:spcBef>
                <a:spcAft>
                  <a:spcPct val="0"/>
                </a:spcAft>
                <a:defRPr/>
              </a:pPr>
              <a:t>‹#›</a:t>
            </a:fld>
            <a:endParaRPr lang="en-GB" dirty="0">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209198832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BEE276DF-8CF4-4DC9-BB70-47E5C9E0CA59}" type="datetimeFigureOut">
              <a:rPr lang="en-US">
                <a:solidFill>
                  <a:prstClr val="black">
                    <a:lumMod val="65000"/>
                    <a:lumOff val="35000"/>
                  </a:prstClr>
                </a:solidFill>
              </a:rPr>
              <a:pPr fontAlgn="base">
                <a:spcBef>
                  <a:spcPct val="0"/>
                </a:spcBef>
                <a:spcAft>
                  <a:spcPct val="0"/>
                </a:spcAft>
                <a:defRPr/>
              </a:pPr>
              <a:t>4/3/2024</a:t>
            </a:fld>
            <a:endParaRPr lang="en-GB"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endParaRPr lang="en-GB"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cs typeface="Arial" charset="0"/>
              </a:defRPr>
            </a:lvl1pPr>
          </a:lstStyle>
          <a:p>
            <a:pPr fontAlgn="base">
              <a:spcBef>
                <a:spcPct val="0"/>
              </a:spcBef>
              <a:spcAft>
                <a:spcPct val="0"/>
              </a:spcAft>
              <a:defRPr/>
            </a:pPr>
            <a:fld id="{C2D97D84-AAED-4A74-917E-DD592FDCFAE7}" type="slidenum">
              <a:rPr lang="en-GB">
                <a:solidFill>
                  <a:prstClr val="black">
                    <a:lumMod val="65000"/>
                    <a:lumOff val="35000"/>
                  </a:prstClr>
                </a:solidFill>
              </a:rPr>
              <a:pPr fontAlgn="base">
                <a:spcBef>
                  <a:spcPct val="0"/>
                </a:spcBef>
                <a:spcAft>
                  <a:spcPct val="0"/>
                </a:spcAft>
                <a:defRPr/>
              </a:pPr>
              <a:t>‹#›</a:t>
            </a:fld>
            <a:endParaRPr lang="en-GB"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29702228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D27370EE-64E9-473B-B4D9-5CFDC7274A02}" type="datetimeFigureOut">
              <a:rPr lang="en-US">
                <a:solidFill>
                  <a:srgbClr val="04617B">
                    <a:shade val="90000"/>
                  </a:srgbClr>
                </a:solidFill>
              </a:rPr>
              <a:pPr fontAlgn="base">
                <a:spcBef>
                  <a:spcPct val="0"/>
                </a:spcBef>
                <a:spcAft>
                  <a:spcPct val="0"/>
                </a:spcAft>
                <a:defRPr/>
              </a:pPr>
              <a:t>4/3/2024</a:t>
            </a:fld>
            <a:endParaRPr lang="en-GB"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139F31BF-5247-40D3-8775-5EF2830F3CD3}" type="slidenum">
              <a:rPr lang="en-GB">
                <a:solidFill>
                  <a:srgbClr val="04617B">
                    <a:shade val="90000"/>
                  </a:srgbClr>
                </a:solidFill>
              </a:rPr>
              <a:pPr fontAlgn="base">
                <a:spcBef>
                  <a:spcPct val="0"/>
                </a:spcBef>
                <a:spcAft>
                  <a:spcPct val="0"/>
                </a:spcAft>
                <a:defRPr/>
              </a:pPr>
              <a:t>‹#›</a:t>
            </a:fld>
            <a:endParaRPr lang="en-GB" dirty="0">
              <a:solidFill>
                <a:srgbClr val="04617B">
                  <a:shade val="90000"/>
                </a:srgbClr>
              </a:solidFill>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259300617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JYCS87JPYSllFM&amp;tbnid=PmRT1TvrHCtLcM:&amp;ved=0CAUQjRw&amp;url=http://shewhodreams.weebly.com/white-buffalo-calf-woman.html&amp;ei=hmdMUqTIJYWQhQfQ84DYAQ&amp;bvm=bv.53371865,d.ZG4&amp;psig=AFQjCNGKHCOJfuXjBp62H17iJgItXwR5_A&amp;ust=1380825340778528" TargetMode="External"/><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85.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Johannes_Kepler_1610.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86.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Francis_Bacon,_Viscount_St_Alban_from_NPG_(2).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en.wikipedia.org/wiki/File:Frans_Hals_-_Portret_van_Ren%C3%A9_Descartes.jpg" TargetMode="Externa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5.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1.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ie/url?sa=i&amp;source=images&amp;cd=&amp;cad=rja&amp;docid=UnJRuaUEIPaHOM&amp;tbnid=t3yYSPE_8JovkM:&amp;ved=0CAgQjRw4Pg&amp;url=http://www.pinterest.com/DesignCaller/getting-serious/&amp;ei=Gpn8UorePOzA7AbSpYHYAw&amp;psig=AFQjCNH4javcHJne2i8kYa4XeVdUNAG7HA&amp;ust=1392372379077320"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F63F0-DE99-40AE-9F09-03C8EEEED8B5}" type="slidenum">
              <a:rPr lang="en-US" smtClean="0">
                <a:solidFill>
                  <a:prstClr val="black">
                    <a:tint val="75000"/>
                  </a:prstClr>
                </a:solidFill>
              </a:rPr>
              <a:pPr>
                <a:defRPr/>
              </a:pPr>
              <a:t>1</a:t>
            </a:fld>
            <a:endParaRPr lang="en-US" dirty="0">
              <a:solidFill>
                <a:prstClr val="black">
                  <a:tint val="75000"/>
                </a:prstClr>
              </a:solidFill>
            </a:endParaRPr>
          </a:p>
        </p:txBody>
      </p:sp>
      <p:sp>
        <p:nvSpPr>
          <p:cNvPr id="5" name="Title 1"/>
          <p:cNvSpPr>
            <a:spLocks noGrp="1"/>
          </p:cNvSpPr>
          <p:nvPr>
            <p:ph type="title" idx="4294967295"/>
          </p:nvPr>
        </p:nvSpPr>
        <p:spPr>
          <a:xfrm>
            <a:off x="683568" y="5301208"/>
            <a:ext cx="8377237" cy="2232025"/>
          </a:xfrm>
        </p:spPr>
        <p:txBody>
          <a:bodyPr>
            <a:normAutofit/>
          </a:bodyPr>
          <a:lstStyle/>
          <a:p>
            <a:pPr algn="ctr"/>
            <a:r>
              <a:rPr lang="en-GB" sz="7200" b="1" dirty="0">
                <a:solidFill>
                  <a:srgbClr val="002060"/>
                </a:solidFill>
                <a:latin typeface="+mn-lt"/>
              </a:rPr>
              <a:t> Earth Our Home</a:t>
            </a:r>
            <a:br>
              <a:rPr lang="en-GB" b="1" dirty="0">
                <a:solidFill>
                  <a:srgbClr val="002060"/>
                </a:solidFill>
                <a:latin typeface="+mn-lt"/>
              </a:rPr>
            </a:br>
            <a:endParaRPr lang="en-GB" b="1" dirty="0">
              <a:solidFill>
                <a:srgbClr val="002060"/>
              </a:solidFill>
              <a:latin typeface="+mn-lt"/>
            </a:endParaRPr>
          </a:p>
        </p:txBody>
      </p:sp>
    </p:spTree>
    <p:extLst>
      <p:ext uri="{BB962C8B-B14F-4D97-AF65-F5344CB8AC3E}">
        <p14:creationId xmlns:p14="http://schemas.microsoft.com/office/powerpoint/2010/main" val="169330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0"/>
            <a:ext cx="2241550" cy="30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0"/>
            <a:ext cx="2546350" cy="30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350" y="1"/>
            <a:ext cx="236855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0575" y="1"/>
            <a:ext cx="1984376" cy="299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9" y="3716338"/>
            <a:ext cx="22225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3939" y="3716338"/>
            <a:ext cx="2520950" cy="29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2" name="Picture 12" descr="http://shewhodreams.weebly.com/uploads/6/8/3/0/6830014/9669201_orig.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4888" y="3713163"/>
            <a:ext cx="2325686"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72675" y="2565400"/>
            <a:ext cx="216535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4" name="TextBox 4"/>
          <p:cNvSpPr txBox="1">
            <a:spLocks noChangeArrowheads="1"/>
          </p:cNvSpPr>
          <p:nvPr/>
        </p:nvSpPr>
        <p:spPr bwMode="auto">
          <a:xfrm>
            <a:off x="46038" y="3141663"/>
            <a:ext cx="9097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en-GB" altLang="en-US" sz="1800" dirty="0">
                <a:solidFill>
                  <a:prstClr val="black"/>
                </a:solidFill>
                <a:latin typeface="Arial" charset="0"/>
                <a:cs typeface="Arial" charset="0"/>
              </a:rPr>
              <a:t>Gaia </a:t>
            </a:r>
            <a:r>
              <a:rPr lang="en-GB" altLang="en-US" sz="1800" dirty="0">
                <a:solidFill>
                  <a:prstClr val="black"/>
                </a:solidFill>
                <a:latin typeface="Arial"/>
                <a:cs typeface="Arial"/>
              </a:rPr>
              <a:t>↑</a:t>
            </a:r>
            <a:r>
              <a:rPr lang="en-GB" altLang="en-US" sz="1800" dirty="0">
                <a:solidFill>
                  <a:prstClr val="black"/>
                </a:solidFill>
                <a:latin typeface="Arial" charset="0"/>
                <a:cs typeface="Arial" charset="0"/>
              </a:rPr>
              <a:t>  Isis  </a:t>
            </a:r>
            <a:r>
              <a:rPr lang="en-GB" altLang="en-US" sz="1800" dirty="0">
                <a:solidFill>
                  <a:prstClr val="black"/>
                </a:solidFill>
                <a:latin typeface="Arial"/>
                <a:cs typeface="Arial"/>
              </a:rPr>
              <a:t>↓</a:t>
            </a:r>
            <a:r>
              <a:rPr lang="en-GB" altLang="en-US" sz="1800" dirty="0">
                <a:solidFill>
                  <a:prstClr val="black"/>
                </a:solidFill>
                <a:latin typeface="Arial" charset="0"/>
                <a:cs typeface="Arial" charset="0"/>
              </a:rPr>
              <a:t>                 Ariadne </a:t>
            </a:r>
            <a:r>
              <a:rPr lang="en-GB" altLang="en-US" sz="1800" dirty="0">
                <a:solidFill>
                  <a:prstClr val="black"/>
                </a:solidFill>
                <a:latin typeface="Arial"/>
                <a:cs typeface="Arial"/>
              </a:rPr>
              <a:t>↑  </a:t>
            </a:r>
            <a:r>
              <a:rPr lang="en-GB" altLang="en-US" sz="1800" dirty="0">
                <a:solidFill>
                  <a:prstClr val="black"/>
                </a:solidFill>
                <a:latin typeface="Arial" charset="0"/>
                <a:cs typeface="Arial" charset="0"/>
              </a:rPr>
              <a:t>Kali </a:t>
            </a:r>
            <a:r>
              <a:rPr lang="en-GB" altLang="en-US" sz="1800" dirty="0">
                <a:solidFill>
                  <a:prstClr val="black"/>
                </a:solidFill>
                <a:latin typeface="Arial"/>
                <a:cs typeface="Arial"/>
              </a:rPr>
              <a:t>↓</a:t>
            </a:r>
            <a:r>
              <a:rPr lang="en-GB" altLang="en-US" sz="1800" dirty="0">
                <a:solidFill>
                  <a:prstClr val="black"/>
                </a:solidFill>
                <a:latin typeface="Arial" charset="0"/>
                <a:cs typeface="Arial" charset="0"/>
              </a:rPr>
              <a:t>           Juno </a:t>
            </a:r>
            <a:r>
              <a:rPr lang="en-GB" altLang="en-US" sz="1800" dirty="0">
                <a:solidFill>
                  <a:prstClr val="black"/>
                </a:solidFill>
                <a:latin typeface="Arial"/>
                <a:cs typeface="Arial"/>
              </a:rPr>
              <a:t>↑ </a:t>
            </a:r>
            <a:r>
              <a:rPr lang="en-GB" altLang="en-US" sz="1800" dirty="0">
                <a:solidFill>
                  <a:prstClr val="black"/>
                </a:solidFill>
                <a:latin typeface="Arial" charset="0"/>
                <a:cs typeface="Arial" charset="0"/>
              </a:rPr>
              <a:t>White Buffalo</a:t>
            </a:r>
            <a:r>
              <a:rPr lang="en-GB" altLang="en-US" sz="1800" dirty="0">
                <a:solidFill>
                  <a:prstClr val="black"/>
                </a:solidFill>
                <a:latin typeface="Arial"/>
                <a:cs typeface="Arial"/>
              </a:rPr>
              <a:t>↓</a:t>
            </a:r>
            <a:r>
              <a:rPr lang="en-GB" altLang="en-US" sz="1800" dirty="0">
                <a:solidFill>
                  <a:prstClr val="black"/>
                </a:solidFill>
                <a:latin typeface="Arial" charset="0"/>
                <a:cs typeface="Arial" charset="0"/>
              </a:rPr>
              <a:t>    Danu </a:t>
            </a:r>
            <a:r>
              <a:rPr lang="en-GB" altLang="en-US" sz="1800" dirty="0">
                <a:solidFill>
                  <a:prstClr val="black"/>
                </a:solidFill>
                <a:latin typeface="Arial"/>
                <a:cs typeface="Arial"/>
              </a:rPr>
              <a:t>↑ </a:t>
            </a:r>
            <a:r>
              <a:rPr lang="en-GB" altLang="en-US" sz="1800" dirty="0">
                <a:solidFill>
                  <a:prstClr val="black"/>
                </a:solidFill>
                <a:latin typeface="Arial" charset="0"/>
                <a:cs typeface="Arial" charset="0"/>
              </a:rPr>
              <a:t>Ishtar </a:t>
            </a:r>
            <a:r>
              <a:rPr lang="en-GB" altLang="en-US" sz="1800" dirty="0">
                <a:solidFill>
                  <a:prstClr val="black"/>
                </a:solidFill>
                <a:latin typeface="Arial"/>
                <a:cs typeface="Arial"/>
              </a:rPr>
              <a:t>↓</a:t>
            </a:r>
            <a:endParaRPr lang="en-GB" altLang="en-US" sz="1800" dirty="0">
              <a:solidFill>
                <a:prstClr val="black"/>
              </a:solidFill>
              <a:latin typeface="Arial" charset="0"/>
              <a:cs typeface="Arial" charset="0"/>
            </a:endParaRPr>
          </a:p>
        </p:txBody>
      </p:sp>
      <p:pic>
        <p:nvPicPr>
          <p:cNvPr id="36875"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40574" y="3722688"/>
            <a:ext cx="2003426"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10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188640"/>
            <a:ext cx="8229600" cy="1143000"/>
          </a:xfrm>
        </p:spPr>
        <p:txBody>
          <a:bodyPr/>
          <a:lstStyle/>
          <a:p>
            <a:pPr algn="ctr"/>
            <a:r>
              <a:rPr lang="en-IE" b="1" dirty="0">
                <a:solidFill>
                  <a:srgbClr val="002060"/>
                </a:solidFill>
              </a:rPr>
              <a:t>Ancient Irish Goddesses</a:t>
            </a:r>
          </a:p>
        </p:txBody>
      </p:sp>
      <p:sp>
        <p:nvSpPr>
          <p:cNvPr id="9" name="Content Placeholder 8"/>
          <p:cNvSpPr>
            <a:spLocks noGrp="1"/>
          </p:cNvSpPr>
          <p:nvPr>
            <p:ph sz="half" idx="1"/>
          </p:nvPr>
        </p:nvSpPr>
        <p:spPr>
          <a:xfrm>
            <a:off x="0" y="1484784"/>
            <a:ext cx="5580112" cy="5236691"/>
          </a:xfrm>
        </p:spPr>
        <p:txBody>
          <a:bodyPr/>
          <a:lstStyle/>
          <a:p>
            <a:r>
              <a:rPr lang="en-IE" sz="2800" b="1" dirty="0">
                <a:solidFill>
                  <a:srgbClr val="0070C0"/>
                </a:solidFill>
                <a:latin typeface="Aparajita" panose="020B0604020202020204" pitchFamily="34" charset="0"/>
                <a:cs typeface="Aparajita" panose="020B0604020202020204" pitchFamily="34" charset="0"/>
              </a:rPr>
              <a:t>In ancient Ireland, the fertility goddess was an important feature of the culture.</a:t>
            </a:r>
          </a:p>
          <a:p>
            <a:r>
              <a:rPr lang="en-IE" sz="2800" b="1" dirty="0">
                <a:solidFill>
                  <a:srgbClr val="0070C0"/>
                </a:solidFill>
                <a:latin typeface="Aparajita" panose="020B0604020202020204" pitchFamily="34" charset="0"/>
                <a:cs typeface="Aparajita" panose="020B0604020202020204" pitchFamily="34" charset="0"/>
              </a:rPr>
              <a:t>Danu was the mother-goddess of the </a:t>
            </a:r>
            <a:r>
              <a:rPr lang="en-IE" sz="2800" b="1" dirty="0" err="1">
                <a:solidFill>
                  <a:srgbClr val="0070C0"/>
                </a:solidFill>
                <a:latin typeface="Aparajita" panose="020B0604020202020204" pitchFamily="34" charset="0"/>
                <a:cs typeface="Aparajita" panose="020B0604020202020204" pitchFamily="34" charset="0"/>
              </a:rPr>
              <a:t>Tuatha</a:t>
            </a:r>
            <a:r>
              <a:rPr lang="en-IE" sz="2800" b="1" dirty="0">
                <a:solidFill>
                  <a:srgbClr val="0070C0"/>
                </a:solidFill>
                <a:latin typeface="Aparajita" panose="020B0604020202020204" pitchFamily="34" charset="0"/>
                <a:cs typeface="Aparajita" panose="020B0604020202020204" pitchFamily="34" charset="0"/>
              </a:rPr>
              <a:t> De </a:t>
            </a:r>
            <a:r>
              <a:rPr lang="en-IE" sz="2800" b="1" dirty="0" err="1">
                <a:solidFill>
                  <a:srgbClr val="0070C0"/>
                </a:solidFill>
                <a:latin typeface="Aparajita" panose="020B0604020202020204" pitchFamily="34" charset="0"/>
                <a:cs typeface="Aparajita" panose="020B0604020202020204" pitchFamily="34" charset="0"/>
              </a:rPr>
              <a:t>Danann</a:t>
            </a:r>
            <a:endParaRPr lang="en-IE" sz="2800" b="1" dirty="0">
              <a:solidFill>
                <a:srgbClr val="0070C0"/>
              </a:solidFill>
              <a:latin typeface="Aparajita" panose="020B0604020202020204" pitchFamily="34" charset="0"/>
              <a:cs typeface="Aparajita" panose="020B0604020202020204" pitchFamily="34" charset="0"/>
            </a:endParaRPr>
          </a:p>
          <a:p>
            <a:r>
              <a:rPr lang="en-IE" sz="2800" b="1" dirty="0" err="1">
                <a:solidFill>
                  <a:srgbClr val="0070C0"/>
                </a:solidFill>
                <a:latin typeface="Aparajita" panose="020B0604020202020204" pitchFamily="34" charset="0"/>
                <a:cs typeface="Aparajita" panose="020B0604020202020204" pitchFamily="34" charset="0"/>
              </a:rPr>
              <a:t>Eriu</a:t>
            </a:r>
            <a:r>
              <a:rPr lang="en-IE" sz="2800" b="1" dirty="0">
                <a:solidFill>
                  <a:srgbClr val="0070C0"/>
                </a:solidFill>
                <a:latin typeface="Aparajita" panose="020B0604020202020204" pitchFamily="34" charset="0"/>
                <a:cs typeface="Aparajita" panose="020B0604020202020204" pitchFamily="34" charset="0"/>
              </a:rPr>
              <a:t> was the land goddess of the Tuatha de </a:t>
            </a:r>
            <a:r>
              <a:rPr lang="en-IE" sz="2800" b="1" dirty="0" err="1">
                <a:solidFill>
                  <a:srgbClr val="0070C0"/>
                </a:solidFill>
                <a:latin typeface="Aparajita" panose="020B0604020202020204" pitchFamily="34" charset="0"/>
                <a:cs typeface="Aparajita" panose="020B0604020202020204" pitchFamily="34" charset="0"/>
              </a:rPr>
              <a:t>Danann</a:t>
            </a:r>
            <a:r>
              <a:rPr lang="en-IE" sz="2800" b="1" dirty="0">
                <a:solidFill>
                  <a:srgbClr val="0070C0"/>
                </a:solidFill>
                <a:latin typeface="Aparajita" panose="020B0604020202020204" pitchFamily="34" charset="0"/>
                <a:cs typeface="Aparajita" panose="020B0604020202020204" pitchFamily="34" charset="0"/>
              </a:rPr>
              <a:t>. (This is where Eire gets her name.)</a:t>
            </a:r>
          </a:p>
          <a:p>
            <a:r>
              <a:rPr lang="en-IE" sz="2800" b="1" dirty="0">
                <a:solidFill>
                  <a:srgbClr val="0070C0"/>
                </a:solidFill>
                <a:latin typeface="Aparajita" panose="020B0604020202020204" pitchFamily="34" charset="0"/>
                <a:cs typeface="Aparajita" panose="020B0604020202020204" pitchFamily="34" charset="0"/>
              </a:rPr>
              <a:t>When the Celts arrived they were equally committed to the worship of the goddess. </a:t>
            </a:r>
          </a:p>
          <a:p>
            <a:r>
              <a:rPr lang="en-IE" sz="2800" b="1" dirty="0">
                <a:solidFill>
                  <a:srgbClr val="0070C0"/>
                </a:solidFill>
                <a:latin typeface="Aparajita" panose="020B0604020202020204" pitchFamily="34" charset="0"/>
                <a:cs typeface="Aparajita" panose="020B0604020202020204" pitchFamily="34" charset="0"/>
              </a:rPr>
              <a:t>Devotion to pre-Christian </a:t>
            </a:r>
            <a:r>
              <a:rPr lang="en-IE" sz="2800" b="1" dirty="0" err="1">
                <a:solidFill>
                  <a:srgbClr val="0070C0"/>
                </a:solidFill>
                <a:latin typeface="Aparajita" panose="020B0604020202020204" pitchFamily="34" charset="0"/>
                <a:cs typeface="Aparajita" panose="020B0604020202020204" pitchFamily="34" charset="0"/>
              </a:rPr>
              <a:t>Brighid</a:t>
            </a:r>
            <a:r>
              <a:rPr lang="en-IE" sz="2800" b="1" dirty="0">
                <a:solidFill>
                  <a:srgbClr val="0070C0"/>
                </a:solidFill>
                <a:latin typeface="Aparajita" panose="020B0604020202020204" pitchFamily="34" charset="0"/>
                <a:cs typeface="Aparajita" panose="020B0604020202020204" pitchFamily="34" charset="0"/>
              </a:rPr>
              <a:t> was practised widely by the Celtic peoples.</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08104" y="1628800"/>
            <a:ext cx="3531547" cy="4410041"/>
          </a:xfrm>
        </p:spPr>
      </p:pic>
      <p:sp>
        <p:nvSpPr>
          <p:cNvPr id="5" name="Slide Number Placeholder 4"/>
          <p:cNvSpPr>
            <a:spLocks noGrp="1"/>
          </p:cNvSpPr>
          <p:nvPr>
            <p:ph type="sldNum" sz="quarter" idx="12"/>
          </p:nvPr>
        </p:nvSpPr>
        <p:spPr/>
        <p:txBody>
          <a:bodyPr/>
          <a:lstStyle/>
          <a:p>
            <a:pPr>
              <a:defRPr/>
            </a:pPr>
            <a:fld id="{5FEADB29-BAA4-4EFE-9715-172823D253F7}" type="slidenum">
              <a:rPr lang="en-US" smtClean="0"/>
              <a:pPr>
                <a:defRPr/>
              </a:pPr>
              <a:t>11</a:t>
            </a:fld>
            <a:endParaRPr lang="en-US" dirty="0"/>
          </a:p>
        </p:txBody>
      </p:sp>
    </p:spTree>
    <p:extLst>
      <p:ext uri="{BB962C8B-B14F-4D97-AF65-F5344CB8AC3E}">
        <p14:creationId xmlns:p14="http://schemas.microsoft.com/office/powerpoint/2010/main" val="388105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67544" y="476672"/>
            <a:ext cx="8229600" cy="792163"/>
          </a:xfrm>
        </p:spPr>
        <p:txBody>
          <a:bodyPr>
            <a:normAutofit fontScale="90000"/>
          </a:bodyPr>
          <a:lstStyle/>
          <a:p>
            <a:pPr algn="ctr" eaLnBrk="1" fontAlgn="auto" hangingPunct="1">
              <a:spcAft>
                <a:spcPts val="0"/>
              </a:spcAft>
              <a:defRPr/>
            </a:pPr>
            <a:r>
              <a:rPr lang="en-GB" b="1" dirty="0">
                <a:solidFill>
                  <a:srgbClr val="002060"/>
                </a:solidFill>
              </a:rPr>
              <a:t>Waning of Devine Feminine</a:t>
            </a:r>
          </a:p>
        </p:txBody>
      </p:sp>
      <p:sp>
        <p:nvSpPr>
          <p:cNvPr id="17411" name="Content Placeholder 4"/>
          <p:cNvSpPr>
            <a:spLocks noGrp="1"/>
          </p:cNvSpPr>
          <p:nvPr>
            <p:ph sz="half" idx="1"/>
          </p:nvPr>
        </p:nvSpPr>
        <p:spPr>
          <a:xfrm>
            <a:off x="179388" y="1628775"/>
            <a:ext cx="5472112" cy="5135563"/>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GB" sz="3200" b="1" dirty="0">
                <a:solidFill>
                  <a:srgbClr val="0070C0"/>
                </a:solidFill>
                <a:latin typeface="Aparajita" pitchFamily="34" charset="0"/>
                <a:cs typeface="Aparajita" pitchFamily="34" charset="0"/>
              </a:rPr>
              <a:t>The Numinous (deity) was perceived as feminine until the emergence of the Neolithic-</a:t>
            </a:r>
            <a:r>
              <a:rPr lang="en-GB" sz="3100" b="1" dirty="0">
                <a:solidFill>
                  <a:srgbClr val="0070C0"/>
                </a:solidFill>
                <a:latin typeface="Aparajita" pitchFamily="34" charset="0"/>
                <a:cs typeface="Aparajita" pitchFamily="34" charset="0"/>
              </a:rPr>
              <a:t>village cultures about 10 thousand years ago.</a:t>
            </a:r>
          </a:p>
          <a:p>
            <a:pPr marL="274320" indent="-274320" eaLnBrk="1" fontAlgn="auto" hangingPunct="1">
              <a:spcAft>
                <a:spcPts val="0"/>
              </a:spcAft>
              <a:buClr>
                <a:schemeClr val="accent3"/>
              </a:buClr>
              <a:buFont typeface="Wingdings 2"/>
              <a:buChar char=""/>
              <a:defRPr/>
            </a:pPr>
            <a:r>
              <a:rPr lang="en-GB" sz="3100" b="1" dirty="0">
                <a:solidFill>
                  <a:srgbClr val="0070C0"/>
                </a:solidFill>
                <a:latin typeface="Aparajita" pitchFamily="34" charset="0"/>
                <a:cs typeface="Aparajita" pitchFamily="34" charset="0"/>
              </a:rPr>
              <a:t>The change from hunting and gathering to agrarian life in fixed communities was to have profound consequences.</a:t>
            </a:r>
          </a:p>
          <a:p>
            <a:pPr marL="274320" indent="-274320" eaLnBrk="1" fontAlgn="auto" hangingPunct="1">
              <a:spcAft>
                <a:spcPts val="0"/>
              </a:spcAft>
              <a:buClr>
                <a:schemeClr val="accent3"/>
              </a:buClr>
              <a:buFont typeface="Wingdings 2"/>
              <a:buChar char=""/>
              <a:defRPr/>
            </a:pPr>
            <a:r>
              <a:rPr lang="en-GB" sz="3100" b="1" dirty="0">
                <a:solidFill>
                  <a:srgbClr val="0070C0"/>
                </a:solidFill>
                <a:latin typeface="Aparajita" pitchFamily="34" charset="0"/>
                <a:cs typeface="Aparajita" pitchFamily="34" charset="0"/>
              </a:rPr>
              <a:t>The age of Patriarchy took hold. Male gods dominated the heavens, &amp; Kings, Warriors, Priests came to dominate the social and cultural domain on Earth</a:t>
            </a:r>
            <a:r>
              <a:rPr lang="en-GB" sz="3200" b="1" dirty="0">
                <a:solidFill>
                  <a:srgbClr val="0070C0"/>
                </a:solidFill>
                <a:latin typeface="Aparajita" pitchFamily="34" charset="0"/>
                <a:cs typeface="Aparajita" pitchFamily="34" charset="0"/>
              </a:rPr>
              <a:t>.</a:t>
            </a:r>
          </a:p>
          <a:p>
            <a:pPr marL="0" indent="0" eaLnBrk="1" fontAlgn="auto" hangingPunct="1">
              <a:spcAft>
                <a:spcPts val="0"/>
              </a:spcAft>
              <a:buClr>
                <a:schemeClr val="accent3"/>
              </a:buClr>
              <a:buFont typeface="Wingdings 2" pitchFamily="18" charset="2"/>
              <a:buNone/>
              <a:defRPr/>
            </a:pPr>
            <a:endParaRPr lang="en-GB" sz="3200" b="1" dirty="0">
              <a:solidFill>
                <a:srgbClr val="0070C0"/>
              </a:solidFill>
              <a:latin typeface="Aparajita" pitchFamily="34" charset="0"/>
              <a:cs typeface="Aparajita" pitchFamily="34" charset="0"/>
            </a:endParaRPr>
          </a:p>
        </p:txBody>
      </p:sp>
      <p:pic>
        <p:nvPicPr>
          <p:cNvPr id="41988" name="Picture 2" descr="http://www.womeninthebible.net/images/3.2-1_RELIGION_Ancient_fertility_godd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613" y="2060575"/>
            <a:ext cx="349567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50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8" y="5257800"/>
            <a:ext cx="8229600" cy="1600200"/>
          </a:xfrm>
        </p:spPr>
        <p:txBody>
          <a:bodyPr/>
          <a:lstStyle/>
          <a:p>
            <a:pPr>
              <a:defRPr/>
            </a:pPr>
            <a:r>
              <a:rPr lang="en-GB" b="1" dirty="0">
                <a:solidFill>
                  <a:schemeClr val="bg1"/>
                </a:solidFill>
              </a:rPr>
              <a:t>Greek Pantheon</a:t>
            </a:r>
          </a:p>
        </p:txBody>
      </p:sp>
    </p:spTree>
    <p:extLst>
      <p:ext uri="{BB962C8B-B14F-4D97-AF65-F5344CB8AC3E}">
        <p14:creationId xmlns:p14="http://schemas.microsoft.com/office/powerpoint/2010/main" val="354748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a:xfrm>
            <a:off x="468313" y="188913"/>
            <a:ext cx="8229600" cy="1143000"/>
          </a:xfrm>
        </p:spPr>
        <p:txBody>
          <a:bodyPr/>
          <a:lstStyle/>
          <a:p>
            <a:pPr algn="ctr" eaLnBrk="1" hangingPunct="1"/>
            <a:r>
              <a:rPr lang="en-GB" altLang="en-US" b="1">
                <a:solidFill>
                  <a:srgbClr val="002060"/>
                </a:solidFill>
              </a:rPr>
              <a:t>The Rise of Male Gods</a:t>
            </a:r>
          </a:p>
        </p:txBody>
      </p:sp>
      <p:sp>
        <p:nvSpPr>
          <p:cNvPr id="18435" name="Content Placeholder 5"/>
          <p:cNvSpPr>
            <a:spLocks noGrp="1"/>
          </p:cNvSpPr>
          <p:nvPr>
            <p:ph idx="1"/>
          </p:nvPr>
        </p:nvSpPr>
        <p:spPr>
          <a:xfrm>
            <a:off x="457200" y="1628775"/>
            <a:ext cx="8507413" cy="4695825"/>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sz="3200" b="1" dirty="0">
                <a:solidFill>
                  <a:srgbClr val="0070C0"/>
                </a:solidFill>
                <a:latin typeface="Aparajita" pitchFamily="34" charset="0"/>
                <a:cs typeface="Aparajita" pitchFamily="34" charset="0"/>
              </a:rPr>
              <a:t>With the emergence of settled agrarian communities, Gods as well as goddesses become part of the Cosmic Story.</a:t>
            </a:r>
          </a:p>
          <a:p>
            <a:pPr marL="274320" indent="-274320" eaLnBrk="1" fontAlgn="auto" hangingPunct="1">
              <a:spcAft>
                <a:spcPts val="0"/>
              </a:spcAft>
              <a:buClr>
                <a:schemeClr val="accent3"/>
              </a:buClr>
              <a:buFont typeface="Wingdings 2"/>
              <a:buChar char=""/>
              <a:defRPr/>
            </a:pPr>
            <a:r>
              <a:rPr lang="en-GB" sz="3200" b="1" dirty="0">
                <a:solidFill>
                  <a:srgbClr val="0070C0"/>
                </a:solidFill>
                <a:latin typeface="Aparajita" pitchFamily="34" charset="0"/>
                <a:cs typeface="Aparajita" pitchFamily="34" charset="0"/>
              </a:rPr>
              <a:t>Having settled and tilled the land, defending it, and its produce, against roaming hunter gatherers was an absolute imperative.</a:t>
            </a:r>
          </a:p>
          <a:p>
            <a:pPr marL="274320" indent="-274320" eaLnBrk="1" fontAlgn="auto" hangingPunct="1">
              <a:spcAft>
                <a:spcPts val="0"/>
              </a:spcAft>
              <a:buClr>
                <a:schemeClr val="accent3"/>
              </a:buClr>
              <a:buFont typeface="Wingdings 2"/>
              <a:buChar char=""/>
              <a:defRPr/>
            </a:pPr>
            <a:r>
              <a:rPr lang="en-GB" sz="3200" b="1" dirty="0">
                <a:solidFill>
                  <a:srgbClr val="0070C0"/>
                </a:solidFill>
                <a:latin typeface="Aparajita" pitchFamily="34" charset="0"/>
                <a:cs typeface="Aparajita" pitchFamily="34" charset="0"/>
              </a:rPr>
              <a:t>Warriors were needed to defend the land and its crops, and later to subdue rivals.</a:t>
            </a:r>
          </a:p>
          <a:p>
            <a:pPr marL="274320" indent="-274320" eaLnBrk="1" fontAlgn="auto" hangingPunct="1">
              <a:spcAft>
                <a:spcPts val="0"/>
              </a:spcAft>
              <a:buClr>
                <a:schemeClr val="accent3"/>
              </a:buClr>
              <a:buFont typeface="Wingdings 2"/>
              <a:buChar char=""/>
              <a:defRPr/>
            </a:pPr>
            <a:r>
              <a:rPr lang="en-GB" sz="3200" b="1" dirty="0">
                <a:solidFill>
                  <a:srgbClr val="0070C0"/>
                </a:solidFill>
                <a:latin typeface="Aparajita" pitchFamily="34" charset="0"/>
                <a:cs typeface="Aparajita" pitchFamily="34" charset="0"/>
              </a:rPr>
              <a:t>Patriarchal societies emerge with appropriate warrior gods to bless their endeavours in defence and conquest.</a:t>
            </a:r>
          </a:p>
          <a:p>
            <a:pPr marL="274320" indent="-274320" eaLnBrk="1" fontAlgn="auto" hangingPunct="1">
              <a:spcAft>
                <a:spcPts val="0"/>
              </a:spcAft>
              <a:buClr>
                <a:schemeClr val="accent3"/>
              </a:buClr>
              <a:buFont typeface="Wingdings 2"/>
              <a:buChar char=""/>
              <a:defRPr/>
            </a:pPr>
            <a:r>
              <a:rPr lang="en-GB" sz="3200" b="1" dirty="0">
                <a:solidFill>
                  <a:srgbClr val="0070C0"/>
                </a:solidFill>
                <a:latin typeface="Aparajita" pitchFamily="34" charset="0"/>
                <a:cs typeface="Aparajita" pitchFamily="34" charset="0"/>
              </a:rPr>
              <a:t>The female goddesses did not disappear but the dominance of the divine feminine gave way to masculine warrior gods.</a:t>
            </a:r>
          </a:p>
        </p:txBody>
      </p:sp>
    </p:spTree>
    <p:extLst>
      <p:ext uri="{BB962C8B-B14F-4D97-AF65-F5344CB8AC3E}">
        <p14:creationId xmlns:p14="http://schemas.microsoft.com/office/powerpoint/2010/main" val="145684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5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pPr algn="ctr"/>
            <a:r>
              <a:rPr lang="en-IE" b="1" dirty="0">
                <a:solidFill>
                  <a:srgbClr val="002060"/>
                </a:solidFill>
              </a:rPr>
              <a:t>Emergence of Christianity</a:t>
            </a:r>
          </a:p>
        </p:txBody>
      </p:sp>
      <p:sp>
        <p:nvSpPr>
          <p:cNvPr id="3" name="Content Placeholder 2"/>
          <p:cNvSpPr>
            <a:spLocks noGrp="1"/>
          </p:cNvSpPr>
          <p:nvPr>
            <p:ph idx="1"/>
          </p:nvPr>
        </p:nvSpPr>
        <p:spPr>
          <a:xfrm>
            <a:off x="457200" y="1628801"/>
            <a:ext cx="8229600" cy="5040560"/>
          </a:xfrm>
        </p:spPr>
        <p:txBody>
          <a:bodyPr>
            <a:normAutofit lnSpcReduction="10000"/>
          </a:bodyPr>
          <a:lstStyle/>
          <a:p>
            <a:r>
              <a:rPr lang="en-IE" b="1" dirty="0">
                <a:solidFill>
                  <a:srgbClr val="0070C0"/>
                </a:solidFill>
                <a:latin typeface="Aparajita" panose="020B0604020202020204" pitchFamily="34" charset="0"/>
                <a:cs typeface="Aparajita" panose="020B0604020202020204" pitchFamily="34" charset="0"/>
              </a:rPr>
              <a:t>The first century of the new millennium witnessed the birth of Jesus and the emergences of the Christian tradition.</a:t>
            </a:r>
          </a:p>
          <a:p>
            <a:r>
              <a:rPr lang="en-IE" b="1" dirty="0">
                <a:solidFill>
                  <a:srgbClr val="0070C0"/>
                </a:solidFill>
                <a:latin typeface="Aparajita" panose="020B0604020202020204" pitchFamily="34" charset="0"/>
                <a:cs typeface="Aparajita" panose="020B0604020202020204" pitchFamily="34" charset="0"/>
              </a:rPr>
              <a:t>In the wake of the Crucifixion, the Jesus Movement remained a Jewish phenomenon.</a:t>
            </a:r>
          </a:p>
          <a:p>
            <a:r>
              <a:rPr lang="en-IE" b="1" dirty="0">
                <a:solidFill>
                  <a:srgbClr val="0070C0"/>
                </a:solidFill>
                <a:latin typeface="Aparajita" panose="020B0604020202020204" pitchFamily="34" charset="0"/>
                <a:cs typeface="Aparajita" panose="020B0604020202020204" pitchFamily="34" charset="0"/>
              </a:rPr>
              <a:t>With the fall of Jerusalem in 70 AD, and the destruction of the Second Temple, the religious atmosphere in Jerusalem changed utterly.</a:t>
            </a:r>
          </a:p>
          <a:p>
            <a:r>
              <a:rPr lang="en-IE" b="1" dirty="0">
                <a:solidFill>
                  <a:srgbClr val="0070C0"/>
                </a:solidFill>
                <a:latin typeface="Aparajita" panose="020B0604020202020204" pitchFamily="34" charset="0"/>
                <a:cs typeface="Aparajita" panose="020B0604020202020204" pitchFamily="34" charset="0"/>
              </a:rPr>
              <a:t>The followers of Jesus were banned from the synagogues, and began to evolve into a new religious movement beyond Judaism. They were  soon to be called Christians. Acts 11:26  (Antioch)</a:t>
            </a:r>
          </a:p>
          <a:p>
            <a:r>
              <a:rPr lang="en-IE" b="1" dirty="0">
                <a:solidFill>
                  <a:srgbClr val="0070C0"/>
                </a:solidFill>
                <a:latin typeface="Aparajita" panose="020B0604020202020204" pitchFamily="34" charset="0"/>
                <a:cs typeface="Aparajita" panose="020B0604020202020204" pitchFamily="34" charset="0"/>
              </a:rPr>
              <a:t>The new movement opened its portals to the whole world, acquired a strong Greek influence, and quickly spread across to Rome.</a:t>
            </a:r>
          </a:p>
        </p:txBody>
      </p:sp>
    </p:spTree>
    <p:extLst>
      <p:ext uri="{BB962C8B-B14F-4D97-AF65-F5344CB8AC3E}">
        <p14:creationId xmlns:p14="http://schemas.microsoft.com/office/powerpoint/2010/main" val="414270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267744" y="2780928"/>
            <a:ext cx="4320480" cy="1107996"/>
          </a:xfrm>
          <a:prstGeom prst="rect">
            <a:avLst/>
          </a:prstGeom>
          <a:noFill/>
        </p:spPr>
        <p:txBody>
          <a:bodyPr wrap="square" rtlCol="0">
            <a:spAutoFit/>
          </a:bodyPr>
          <a:lstStyle/>
          <a:p>
            <a:pPr algn="ctr"/>
            <a:r>
              <a:rPr lang="en-IE" sz="6600" b="1" dirty="0">
                <a:solidFill>
                  <a:srgbClr val="FFC000"/>
                </a:solidFill>
                <a:latin typeface="Monotype Corsiva" panose="03010101010201010101" pitchFamily="66" charset="0"/>
              </a:rPr>
              <a:t>He  Is Risen</a:t>
            </a:r>
          </a:p>
        </p:txBody>
      </p:sp>
    </p:spTree>
    <p:extLst>
      <p:ext uri="{BB962C8B-B14F-4D97-AF65-F5344CB8AC3E}">
        <p14:creationId xmlns:p14="http://schemas.microsoft.com/office/powerpoint/2010/main" val="375554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5715000"/>
            <a:ext cx="8229600" cy="1143000"/>
          </a:xfrm>
        </p:spPr>
        <p:txBody>
          <a:bodyPr>
            <a:normAutofit/>
          </a:bodyPr>
          <a:lstStyle/>
          <a:p>
            <a:r>
              <a:rPr lang="en-IE" sz="6000" b="1" dirty="0"/>
              <a:t>Roman </a:t>
            </a:r>
            <a:r>
              <a:rPr lang="en-IE" sz="6000" b="1" dirty="0" err="1"/>
              <a:t>Colosseum</a:t>
            </a:r>
            <a:endParaRPr lang="en-IE" sz="6000" b="1" dirty="0"/>
          </a:p>
        </p:txBody>
      </p:sp>
      <p:sp>
        <p:nvSpPr>
          <p:cNvPr id="2" name="Slide Number Placeholder 1"/>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18</a:t>
            </a:fld>
            <a:endParaRPr lang="en-GB" dirty="0">
              <a:solidFill>
                <a:prstClr val="black">
                  <a:lumMod val="65000"/>
                  <a:lumOff val="35000"/>
                </a:prstClr>
              </a:solidFill>
            </a:endParaRPr>
          </a:p>
        </p:txBody>
      </p:sp>
    </p:spTree>
    <p:extLst>
      <p:ext uri="{BB962C8B-B14F-4D97-AF65-F5344CB8AC3E}">
        <p14:creationId xmlns:p14="http://schemas.microsoft.com/office/powerpoint/2010/main" val="334019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FEADB29-BAA4-4EFE-9715-172823D253F7}" type="slidenum">
              <a:rPr lang="en-US" smtClean="0"/>
              <a:pPr>
                <a:defRPr/>
              </a:pPr>
              <a:t>19</a:t>
            </a:fld>
            <a:endParaRPr lang="en-US" dirty="0"/>
          </a:p>
        </p:txBody>
      </p:sp>
      <p:sp>
        <p:nvSpPr>
          <p:cNvPr id="6" name="TextBox 5"/>
          <p:cNvSpPr txBox="1"/>
          <p:nvPr/>
        </p:nvSpPr>
        <p:spPr>
          <a:xfrm>
            <a:off x="1619672" y="6205105"/>
            <a:ext cx="6408712" cy="769441"/>
          </a:xfrm>
          <a:prstGeom prst="rect">
            <a:avLst/>
          </a:prstGeom>
          <a:solidFill>
            <a:schemeClr val="bg1">
              <a:lumMod val="50000"/>
            </a:schemeClr>
          </a:solidFill>
        </p:spPr>
        <p:txBody>
          <a:bodyPr wrap="square" rtlCol="0">
            <a:spAutoFit/>
          </a:bodyPr>
          <a:lstStyle/>
          <a:p>
            <a:pPr algn="ctr"/>
            <a:r>
              <a:rPr lang="en-IE" sz="4400" b="1" dirty="0">
                <a:latin typeface="Monotype Corsiva" panose="03010101010201010101" pitchFamily="66" charset="0"/>
              </a:rPr>
              <a:t>Battle of Ponte </a:t>
            </a:r>
            <a:r>
              <a:rPr lang="en-IE" sz="4400" b="1" dirty="0" err="1">
                <a:latin typeface="Monotype Corsiva" panose="03010101010201010101" pitchFamily="66" charset="0"/>
              </a:rPr>
              <a:t>Milvio</a:t>
            </a:r>
            <a:r>
              <a:rPr lang="en-IE" sz="4400" b="1" dirty="0">
                <a:latin typeface="Monotype Corsiva" panose="03010101010201010101" pitchFamily="66" charset="0"/>
              </a:rPr>
              <a:t> 312</a:t>
            </a:r>
          </a:p>
        </p:txBody>
      </p:sp>
    </p:spTree>
    <p:extLst>
      <p:ext uri="{BB962C8B-B14F-4D97-AF65-F5344CB8AC3E}">
        <p14:creationId xmlns:p14="http://schemas.microsoft.com/office/powerpoint/2010/main" val="317130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2000" b="-22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2</a:t>
            </a:fld>
            <a:endParaRPr lang="en-GB" dirty="0">
              <a:solidFill>
                <a:prstClr val="black">
                  <a:lumMod val="65000"/>
                  <a:lumOff val="35000"/>
                </a:prstClr>
              </a:solidFill>
            </a:endParaRPr>
          </a:p>
        </p:txBody>
      </p:sp>
    </p:spTree>
    <p:extLst>
      <p:ext uri="{BB962C8B-B14F-4D97-AF65-F5344CB8AC3E}">
        <p14:creationId xmlns:p14="http://schemas.microsoft.com/office/powerpoint/2010/main" val="312479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pPr algn="ctr"/>
            <a:r>
              <a:rPr lang="en-IE" b="1" dirty="0">
                <a:solidFill>
                  <a:srgbClr val="002060"/>
                </a:solidFill>
              </a:rPr>
              <a:t>Christianising Earlier Traditions</a:t>
            </a:r>
          </a:p>
        </p:txBody>
      </p:sp>
      <p:sp>
        <p:nvSpPr>
          <p:cNvPr id="3" name="Content Placeholder 2"/>
          <p:cNvSpPr>
            <a:spLocks noGrp="1"/>
          </p:cNvSpPr>
          <p:nvPr>
            <p:ph idx="1"/>
          </p:nvPr>
        </p:nvSpPr>
        <p:spPr>
          <a:xfrm>
            <a:off x="251520" y="1412776"/>
            <a:ext cx="8496944" cy="5328591"/>
          </a:xfrm>
        </p:spPr>
        <p:txBody>
          <a:bodyPr/>
          <a:lstStyle/>
          <a:p>
            <a:r>
              <a:rPr lang="en-IE" sz="2400" b="1" dirty="0">
                <a:solidFill>
                  <a:srgbClr val="0070C0"/>
                </a:solidFill>
                <a:latin typeface="Aparajita" panose="020B0604020202020204" pitchFamily="34" charset="0"/>
                <a:cs typeface="Aparajita" panose="020B0604020202020204" pitchFamily="34" charset="0"/>
              </a:rPr>
              <a:t>When Constantine issued the Milan Edict in 313 AD, Christianity became the official religion of the Empire.</a:t>
            </a:r>
          </a:p>
          <a:p>
            <a:r>
              <a:rPr lang="en-IE" sz="2400" b="1" dirty="0">
                <a:solidFill>
                  <a:srgbClr val="FF0000"/>
                </a:solidFill>
                <a:latin typeface="Aparajita" panose="020B0604020202020204" pitchFamily="34" charset="0"/>
                <a:cs typeface="Aparajita" panose="020B0604020202020204" pitchFamily="34" charset="0"/>
              </a:rPr>
              <a:t>Constantine believed that One God, One Emperor, and One Religion would make for a more coherent empire.</a:t>
            </a:r>
          </a:p>
          <a:p>
            <a:r>
              <a:rPr lang="en-IE" sz="2400" b="1" dirty="0">
                <a:solidFill>
                  <a:srgbClr val="0070C0"/>
                </a:solidFill>
                <a:latin typeface="Aparajita" panose="020B0604020202020204" pitchFamily="34" charset="0"/>
                <a:cs typeface="Aparajita" panose="020B0604020202020204" pitchFamily="34" charset="0"/>
              </a:rPr>
              <a:t>The Milan Edict did not bring about an instantaneous change of local religions, customs and practice.</a:t>
            </a:r>
          </a:p>
          <a:p>
            <a:r>
              <a:rPr lang="en-IE" sz="2400" b="1" dirty="0">
                <a:solidFill>
                  <a:srgbClr val="0070C0"/>
                </a:solidFill>
                <a:latin typeface="Aparajita" panose="020B0604020202020204" pitchFamily="34" charset="0"/>
                <a:cs typeface="Aparajita" panose="020B0604020202020204" pitchFamily="34" charset="0"/>
              </a:rPr>
              <a:t>The policy adopted by the Church was to “baptise” local traditions by replacing nature worship with new Christian rituals.</a:t>
            </a:r>
          </a:p>
          <a:p>
            <a:r>
              <a:rPr lang="en-IE" sz="2400" b="1" dirty="0">
                <a:solidFill>
                  <a:srgbClr val="0070C0"/>
                </a:solidFill>
                <a:latin typeface="Aparajita" panose="020B0604020202020204" pitchFamily="34" charset="0"/>
                <a:cs typeface="Aparajita" panose="020B0604020202020204" pitchFamily="34" charset="0"/>
              </a:rPr>
              <a:t>With the spread of Christianity in the West, the sacredness of the Earth continued to permeate the religious &amp; cultural life of the people.</a:t>
            </a:r>
          </a:p>
          <a:p>
            <a:r>
              <a:rPr lang="en-IE" sz="2400" b="1" dirty="0">
                <a:solidFill>
                  <a:srgbClr val="0070C0"/>
                </a:solidFill>
                <a:latin typeface="Aparajita" panose="020B0604020202020204" pitchFamily="34" charset="0"/>
                <a:cs typeface="Aparajita" panose="020B0604020202020204" pitchFamily="34" charset="0"/>
              </a:rPr>
              <a:t>Cultural traditions of a local area linger on with a life of their own; the superstitions associated with farming </a:t>
            </a:r>
            <a:r>
              <a:rPr lang="en-IE" sz="2400" b="1" dirty="0" err="1">
                <a:solidFill>
                  <a:srgbClr val="0070C0"/>
                </a:solidFill>
                <a:latin typeface="Aparajita" panose="020B0604020202020204" pitchFamily="34" charset="0"/>
                <a:cs typeface="Aparajita" panose="020B0604020202020204" pitchFamily="34" charset="0"/>
              </a:rPr>
              <a:t>etc</a:t>
            </a:r>
            <a:r>
              <a:rPr lang="en-IE" sz="2400" b="1" dirty="0">
                <a:solidFill>
                  <a:srgbClr val="0070C0"/>
                </a:solidFill>
                <a:latin typeface="Aparajita" panose="020B0604020202020204" pitchFamily="34" charset="0"/>
                <a:cs typeface="Aparajita" panose="020B0604020202020204" pitchFamily="34" charset="0"/>
              </a:rPr>
              <a:t> here in Ireland, for example.</a:t>
            </a:r>
          </a:p>
          <a:p>
            <a:endParaRPr lang="en-IE" sz="2400" dirty="0">
              <a:latin typeface="Aparajita" panose="020B0604020202020204" pitchFamily="34" charset="0"/>
              <a:cs typeface="Aparajita" panose="020B0604020202020204" pitchFamily="34" charset="0"/>
            </a:endParaRPr>
          </a:p>
          <a:p>
            <a:pPr marL="0" indent="0">
              <a:buNone/>
            </a:pPr>
            <a:endParaRPr lang="en-IE" sz="2400" dirty="0">
              <a:latin typeface="Aparajita" panose="020B0604020202020204" pitchFamily="34" charset="0"/>
              <a:cs typeface="Aparajita" panose="020B0604020202020204" pitchFamily="34" charset="0"/>
            </a:endParaRPr>
          </a:p>
          <a:p>
            <a:pPr marL="0" indent="0">
              <a:buNone/>
            </a:pPr>
            <a:endParaRPr lang="en-IE" sz="2400" dirty="0">
              <a:latin typeface="Aparajita" panose="020B0604020202020204" pitchFamily="34" charset="0"/>
              <a:cs typeface="Aparajita" panose="020B0604020202020204" pitchFamily="34" charset="0"/>
            </a:endParaRPr>
          </a:p>
        </p:txBody>
      </p:sp>
      <p:sp>
        <p:nvSpPr>
          <p:cNvPr id="4" name="Slide Number Placeholder 3"/>
          <p:cNvSpPr>
            <a:spLocks noGrp="1"/>
          </p:cNvSpPr>
          <p:nvPr>
            <p:ph type="sldNum" sz="quarter" idx="12"/>
          </p:nvPr>
        </p:nvSpPr>
        <p:spPr/>
        <p:txBody>
          <a:bodyPr/>
          <a:lstStyle/>
          <a:p>
            <a:pPr>
              <a:defRPr/>
            </a:pPr>
            <a:fld id="{DAC2C6D2-66E7-4471-83B3-39CBFC5ED8ED}" type="slidenum">
              <a:rPr lang="en-US" smtClean="0"/>
              <a:pPr>
                <a:defRPr/>
              </a:pPr>
              <a:t>20</a:t>
            </a:fld>
            <a:endParaRPr lang="en-US" dirty="0"/>
          </a:p>
        </p:txBody>
      </p:sp>
    </p:spTree>
    <p:extLst>
      <p:ext uri="{BB962C8B-B14F-4D97-AF65-F5344CB8AC3E}">
        <p14:creationId xmlns:p14="http://schemas.microsoft.com/office/powerpoint/2010/main" val="54042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C655E9-AC10-41B4-9BF3-BD06B9359DEA}"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306309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16632"/>
            <a:ext cx="8229600" cy="1143000"/>
          </a:xfrm>
        </p:spPr>
        <p:txBody>
          <a:bodyPr/>
          <a:lstStyle/>
          <a:p>
            <a:pPr algn="ctr"/>
            <a:r>
              <a:rPr lang="en-GB" b="1" dirty="0">
                <a:solidFill>
                  <a:srgbClr val="002060"/>
                </a:solidFill>
              </a:rPr>
              <a:t>Change in Attitudes to Nature</a:t>
            </a:r>
          </a:p>
        </p:txBody>
      </p:sp>
      <p:sp>
        <p:nvSpPr>
          <p:cNvPr id="4" name="Content Placeholder 3"/>
          <p:cNvSpPr>
            <a:spLocks noGrp="1"/>
          </p:cNvSpPr>
          <p:nvPr>
            <p:ph idx="1"/>
          </p:nvPr>
        </p:nvSpPr>
        <p:spPr>
          <a:xfrm>
            <a:off x="251520" y="1357298"/>
            <a:ext cx="8712968" cy="5312062"/>
          </a:xfrm>
        </p:spPr>
        <p:txBody>
          <a:bodyPr/>
          <a:lstStyle/>
          <a:p>
            <a:r>
              <a:rPr lang="en-GB" sz="2400" b="1" dirty="0">
                <a:solidFill>
                  <a:srgbClr val="0070C0"/>
                </a:solidFill>
                <a:latin typeface="Aparajita" pitchFamily="34" charset="0"/>
                <a:cs typeface="Aparajita" pitchFamily="34" charset="0"/>
              </a:rPr>
              <a:t>In 1347 CE, the Great Plague arrived unannounced in Europe. People died in their thousands. </a:t>
            </a:r>
          </a:p>
          <a:p>
            <a:r>
              <a:rPr lang="en-GB" sz="2400" b="1" dirty="0">
                <a:solidFill>
                  <a:srgbClr val="0070C0"/>
                </a:solidFill>
                <a:latin typeface="Aparajita" pitchFamily="34" charset="0"/>
                <a:cs typeface="Aparajita" pitchFamily="34" charset="0"/>
              </a:rPr>
              <a:t>Between 1347 &amp; 1353, one third of the population of Europe (over 25 million people) died.</a:t>
            </a:r>
          </a:p>
          <a:p>
            <a:r>
              <a:rPr lang="en-GB" sz="2400" b="1" dirty="0">
                <a:solidFill>
                  <a:srgbClr val="0070C0"/>
                </a:solidFill>
                <a:latin typeface="Aparajita" pitchFamily="34" charset="0"/>
                <a:cs typeface="Aparajita" pitchFamily="34" charset="0"/>
              </a:rPr>
              <a:t>There were several re-occurrences of the plague over the next five decades. By 1400 CE the European population was reduced by 50%.</a:t>
            </a:r>
          </a:p>
          <a:p>
            <a:r>
              <a:rPr lang="en-GB" sz="2400" b="1" dirty="0">
                <a:solidFill>
                  <a:srgbClr val="0070C0"/>
                </a:solidFill>
                <a:latin typeface="Aparajita" pitchFamily="34" charset="0"/>
                <a:cs typeface="Aparajita" pitchFamily="34" charset="0"/>
              </a:rPr>
              <a:t>People were terrified and saw it as Divine punishment.</a:t>
            </a:r>
            <a:r>
              <a:rPr lang="en-GB" sz="2400" b="1" dirty="0">
                <a:solidFill>
                  <a:srgbClr val="FF0000"/>
                </a:solidFill>
                <a:latin typeface="Aparajita" pitchFamily="34" charset="0"/>
                <a:cs typeface="Aparajita" pitchFamily="34" charset="0"/>
              </a:rPr>
              <a:t> God was using Nature to punish his children.</a:t>
            </a:r>
          </a:p>
          <a:p>
            <a:r>
              <a:rPr lang="en-GB" sz="2400" b="1" dirty="0">
                <a:solidFill>
                  <a:srgbClr val="0070C0"/>
                </a:solidFill>
                <a:latin typeface="Aparajita" pitchFamily="34" charset="0"/>
                <a:cs typeface="Aparajita" pitchFamily="34" charset="0"/>
              </a:rPr>
              <a:t>People felt they had no redress against God, so the target of their resentment was focused on Nature.</a:t>
            </a:r>
          </a:p>
          <a:p>
            <a:r>
              <a:rPr lang="en-GB" sz="2400" b="1" dirty="0">
                <a:solidFill>
                  <a:srgbClr val="0070C0"/>
                </a:solidFill>
                <a:latin typeface="Aparajita" pitchFamily="34" charset="0"/>
                <a:cs typeface="Aparajita" pitchFamily="34" charset="0"/>
              </a:rPr>
              <a:t>People came to mistrust Nature regarding it as ‘a deceitful woman.’</a:t>
            </a:r>
          </a:p>
          <a:p>
            <a:endParaRPr lang="en-GB" sz="2400" b="1" dirty="0">
              <a:solidFill>
                <a:srgbClr val="0070C0"/>
              </a:solidFill>
              <a:latin typeface="Aparajita" pitchFamily="34" charset="0"/>
              <a:cs typeface="Aparajita" pitchFamily="34" charset="0"/>
            </a:endParaRPr>
          </a:p>
        </p:txBody>
      </p:sp>
      <p:sp>
        <p:nvSpPr>
          <p:cNvPr id="2" name="Slide Number Placeholder 1"/>
          <p:cNvSpPr>
            <a:spLocks noGrp="1"/>
          </p:cNvSpPr>
          <p:nvPr>
            <p:ph type="sldNum" sz="quarter" idx="12"/>
          </p:nvPr>
        </p:nvSpPr>
        <p:spPr>
          <a:xfrm>
            <a:off x="8460432" y="6381328"/>
            <a:ext cx="432048" cy="476672"/>
          </a:xfrm>
        </p:spPr>
        <p:txBody>
          <a:bodyPr/>
          <a:lstStyle/>
          <a:p>
            <a:pPr>
              <a:defRPr/>
            </a:pPr>
            <a:fld id="{1856D761-08C1-4CA6-B8BD-C6C434BF1A9F}" type="slidenum">
              <a:rPr lang="en-US" smtClean="0">
                <a:solidFill>
                  <a:srgbClr val="FFFFFF"/>
                </a:solidFill>
              </a:rPr>
              <a:pPr>
                <a:defRPr/>
              </a:pPr>
              <a:t>22</a:t>
            </a:fld>
            <a:endParaRPr lang="en-US" dirty="0">
              <a:solidFill>
                <a:srgbClr val="FFFFFF"/>
              </a:solidFill>
            </a:endParaRPr>
          </a:p>
        </p:txBody>
      </p:sp>
    </p:spTree>
    <p:extLst>
      <p:ext uri="{BB962C8B-B14F-4D97-AF65-F5344CB8AC3E}">
        <p14:creationId xmlns:p14="http://schemas.microsoft.com/office/powerpoint/2010/main" val="413426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0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935038"/>
          </a:xfrm>
        </p:spPr>
        <p:txBody>
          <a:bodyPr/>
          <a:lstStyle/>
          <a:p>
            <a:pPr>
              <a:defRPr/>
            </a:pPr>
            <a:r>
              <a:rPr lang="en-GB" b="1" dirty="0">
                <a:solidFill>
                  <a:srgbClr val="002060"/>
                </a:solidFill>
              </a:rPr>
              <a:t>A World Gone Mad</a:t>
            </a:r>
          </a:p>
        </p:txBody>
      </p:sp>
      <p:sp>
        <p:nvSpPr>
          <p:cNvPr id="54275" name="Content Placeholder 2"/>
          <p:cNvSpPr>
            <a:spLocks noGrp="1"/>
          </p:cNvSpPr>
          <p:nvPr>
            <p:ph idx="1"/>
          </p:nvPr>
        </p:nvSpPr>
        <p:spPr>
          <a:xfrm>
            <a:off x="251520" y="1341438"/>
            <a:ext cx="8712968" cy="5516562"/>
          </a:xfrm>
        </p:spPr>
        <p:txBody>
          <a:bodyPr/>
          <a:lstStyle/>
          <a:p>
            <a:r>
              <a:rPr lang="en-GB" altLang="en-US" b="1" dirty="0">
                <a:solidFill>
                  <a:srgbClr val="0070C0"/>
                </a:solidFill>
                <a:latin typeface="Aparajita" pitchFamily="34" charset="0"/>
                <a:cs typeface="Aparajita" pitchFamily="34" charset="0"/>
              </a:rPr>
              <a:t>The Plague gave rise to many irrational practices all across Europe. In many places, particularly in Germany, the Jews were held responsible for the plague and were punished accordingly.</a:t>
            </a:r>
          </a:p>
          <a:p>
            <a:r>
              <a:rPr lang="en-GB" altLang="en-US" b="1" dirty="0">
                <a:solidFill>
                  <a:srgbClr val="0070C0"/>
                </a:solidFill>
                <a:latin typeface="Aparajita" pitchFamily="34" charset="0"/>
                <a:cs typeface="Aparajita" pitchFamily="34" charset="0"/>
              </a:rPr>
              <a:t>A group emerged called the Flagellants who indulged in self-flagellation. They linked their activity to the scourging of Jesus and saw themselves as appeasing the wrath of God.</a:t>
            </a:r>
          </a:p>
          <a:p>
            <a:r>
              <a:rPr lang="en-GB" altLang="en-US" b="1" dirty="0">
                <a:solidFill>
                  <a:srgbClr val="0070C0"/>
                </a:solidFill>
                <a:latin typeface="Aparajita" pitchFamily="34" charset="0"/>
                <a:cs typeface="Aparajita" pitchFamily="34" charset="0"/>
              </a:rPr>
              <a:t>Bands of flagellants swarmed across Europe whipping themselves in public, blaming the Jews on the one hand, and the clergy on the other.</a:t>
            </a:r>
          </a:p>
          <a:p>
            <a:r>
              <a:rPr lang="en-GB" altLang="en-US" b="1" dirty="0">
                <a:solidFill>
                  <a:srgbClr val="0070C0"/>
                </a:solidFill>
                <a:latin typeface="Aparajita" pitchFamily="34" charset="0"/>
                <a:cs typeface="Aparajita" pitchFamily="34" charset="0"/>
              </a:rPr>
              <a:t>It was a sad chapter in the life of Christian Europe and had profound consequences over the next few centuries</a:t>
            </a:r>
            <a:r>
              <a:rPr lang="en-GB" altLang="en-US" sz="2800" b="1" dirty="0">
                <a:solidFill>
                  <a:srgbClr val="0070C0"/>
                </a:solidFill>
                <a:latin typeface="Aparajita" pitchFamily="34" charset="0"/>
                <a:cs typeface="Aparajita" pitchFamily="34" charset="0"/>
              </a:rPr>
              <a:t>.</a:t>
            </a:r>
          </a:p>
        </p:txBody>
      </p:sp>
    </p:spTree>
    <p:extLst>
      <p:ext uri="{BB962C8B-B14F-4D97-AF65-F5344CB8AC3E}">
        <p14:creationId xmlns:p14="http://schemas.microsoft.com/office/powerpoint/2010/main" val="177756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1560" y="16416"/>
            <a:ext cx="8075612" cy="1143000"/>
          </a:xfrm>
        </p:spPr>
        <p:txBody>
          <a:bodyPr/>
          <a:lstStyle/>
          <a:p>
            <a:pPr algn="ctr"/>
            <a:r>
              <a:rPr lang="en-GB" altLang="en-US" b="1" dirty="0">
                <a:solidFill>
                  <a:srgbClr val="002060"/>
                </a:solidFill>
              </a:rPr>
              <a:t>Tainted Spirituality (1)</a:t>
            </a:r>
          </a:p>
        </p:txBody>
      </p:sp>
      <p:sp>
        <p:nvSpPr>
          <p:cNvPr id="57347" name="Content Placeholder 3"/>
          <p:cNvSpPr>
            <a:spLocks noGrp="1"/>
          </p:cNvSpPr>
          <p:nvPr>
            <p:ph idx="1"/>
          </p:nvPr>
        </p:nvSpPr>
        <p:spPr>
          <a:xfrm>
            <a:off x="467544" y="1196752"/>
            <a:ext cx="8229600" cy="5472608"/>
          </a:xfrm>
        </p:spPr>
        <p:txBody>
          <a:bodyPr/>
          <a:lstStyle/>
          <a:p>
            <a:pPr>
              <a:defRPr/>
            </a:pPr>
            <a:r>
              <a:rPr lang="en-GB" altLang="en-US" sz="2800" b="1" dirty="0">
                <a:solidFill>
                  <a:srgbClr val="0070C0"/>
                </a:solidFill>
                <a:latin typeface="Aparajita" pitchFamily="34" charset="0"/>
                <a:cs typeface="Aparajita" pitchFamily="34" charset="0"/>
              </a:rPr>
              <a:t>The Black Death  influenced the type of spirituality that emerged in Europe in the decades that were to follow.</a:t>
            </a:r>
          </a:p>
          <a:p>
            <a:pPr>
              <a:defRPr/>
            </a:pPr>
            <a:r>
              <a:rPr lang="en-GB" altLang="en-US" sz="2800" b="1" dirty="0">
                <a:solidFill>
                  <a:srgbClr val="0070C0"/>
                </a:solidFill>
                <a:latin typeface="Aparajita" pitchFamily="34" charset="0"/>
                <a:cs typeface="Aparajita" pitchFamily="34" charset="0"/>
              </a:rPr>
              <a:t>The body was seen as a corrupting agent that endangered the destiny of the eternal soul. Bodily asceticism was encouraged to control the body’s unruly passions. (Greek Gnosticism)</a:t>
            </a:r>
          </a:p>
          <a:p>
            <a:pPr>
              <a:defRPr/>
            </a:pPr>
            <a:r>
              <a:rPr lang="en-GB" altLang="en-US" sz="2800" b="1" dirty="0">
                <a:solidFill>
                  <a:srgbClr val="0070C0"/>
                </a:solidFill>
                <a:latin typeface="Aparajita" pitchFamily="34" charset="0"/>
                <a:cs typeface="Aparajita" pitchFamily="34" charset="0"/>
              </a:rPr>
              <a:t>God was experienced as an awesome, punishing power capable of unleashing terrible retribution on sinful people.</a:t>
            </a:r>
          </a:p>
        </p:txBody>
      </p:sp>
    </p:spTree>
    <p:extLst>
      <p:ext uri="{BB962C8B-B14F-4D97-AF65-F5344CB8AC3E}">
        <p14:creationId xmlns:p14="http://schemas.microsoft.com/office/powerpoint/2010/main" val="221050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4"/>
            <a:ext cx="8229600" cy="1143000"/>
          </a:xfrm>
        </p:spPr>
        <p:txBody>
          <a:bodyPr/>
          <a:lstStyle/>
          <a:p>
            <a:pPr algn="ctr"/>
            <a:r>
              <a:rPr lang="en-GB" altLang="en-US" b="1" dirty="0">
                <a:solidFill>
                  <a:srgbClr val="002060"/>
                </a:solidFill>
              </a:rPr>
              <a:t>Tainted Spirituality (2)</a:t>
            </a:r>
            <a:endParaRPr lang="en-US" dirty="0"/>
          </a:p>
        </p:txBody>
      </p:sp>
      <p:sp>
        <p:nvSpPr>
          <p:cNvPr id="3" name="Content Placeholder 2"/>
          <p:cNvSpPr>
            <a:spLocks noGrp="1"/>
          </p:cNvSpPr>
          <p:nvPr>
            <p:ph idx="1"/>
          </p:nvPr>
        </p:nvSpPr>
        <p:spPr>
          <a:xfrm>
            <a:off x="457200" y="1340768"/>
            <a:ext cx="8229600" cy="5184575"/>
          </a:xfrm>
        </p:spPr>
        <p:txBody>
          <a:bodyPr/>
          <a:lstStyle/>
          <a:p>
            <a:pPr>
              <a:defRPr/>
            </a:pPr>
            <a:r>
              <a:rPr lang="en-GB" altLang="en-US" sz="2800" b="1" dirty="0">
                <a:solidFill>
                  <a:srgbClr val="0070C0"/>
                </a:solidFill>
                <a:latin typeface="Aparajita" pitchFamily="34" charset="0"/>
                <a:cs typeface="Aparajita" pitchFamily="34" charset="0"/>
              </a:rPr>
              <a:t>The fires of hell filled the imagination of preachers and artists alike.</a:t>
            </a:r>
          </a:p>
          <a:p>
            <a:pPr>
              <a:defRPr/>
            </a:pPr>
            <a:r>
              <a:rPr lang="en-GB" altLang="en-US" sz="2800" b="1" dirty="0">
                <a:solidFill>
                  <a:srgbClr val="FF0000"/>
                </a:solidFill>
                <a:latin typeface="Aparajita" pitchFamily="34" charset="0"/>
                <a:cs typeface="Aparajita" pitchFamily="34" charset="0"/>
              </a:rPr>
              <a:t>The natural world was permeated with destructive forces alien to humans. Nature was devious and not to be trusted</a:t>
            </a:r>
            <a:r>
              <a:rPr lang="en-GB" altLang="en-US" sz="2800" b="1" dirty="0">
                <a:solidFill>
                  <a:srgbClr val="0070C0"/>
                </a:solidFill>
                <a:latin typeface="Aparajita" pitchFamily="34" charset="0"/>
                <a:cs typeface="Aparajita" pitchFamily="34" charset="0"/>
              </a:rPr>
              <a:t>.  </a:t>
            </a:r>
          </a:p>
          <a:p>
            <a:pPr>
              <a:defRPr/>
            </a:pPr>
            <a:r>
              <a:rPr lang="en-GB" altLang="en-US" sz="2800" b="1" dirty="0">
                <a:solidFill>
                  <a:srgbClr val="0070C0"/>
                </a:solidFill>
                <a:latin typeface="Aparajita" pitchFamily="34" charset="0"/>
                <a:cs typeface="Aparajita" pitchFamily="34" charset="0"/>
              </a:rPr>
              <a:t>Women were associated with the wiles of nature and punished accordingly. </a:t>
            </a:r>
          </a:p>
          <a:p>
            <a:pPr>
              <a:defRPr/>
            </a:pPr>
            <a:r>
              <a:rPr lang="en-GB" altLang="en-US" sz="2800" b="1" dirty="0">
                <a:solidFill>
                  <a:srgbClr val="0070C0"/>
                </a:solidFill>
                <a:latin typeface="Aparajita" pitchFamily="34" charset="0"/>
                <a:cs typeface="Aparajita" pitchFamily="34" charset="0"/>
              </a:rPr>
              <a:t>Over the next 150 years, 50,000 women were burnt  at the stake as witches.</a:t>
            </a:r>
          </a:p>
          <a:p>
            <a:pPr>
              <a:defRPr/>
            </a:pPr>
            <a:r>
              <a:rPr lang="en-GB" altLang="en-US" sz="2800" b="1" dirty="0">
                <a:solidFill>
                  <a:srgbClr val="0070C0"/>
                </a:solidFill>
                <a:latin typeface="Aparajita" pitchFamily="34" charset="0"/>
                <a:cs typeface="Aparajita" pitchFamily="34" charset="0"/>
              </a:rPr>
              <a:t>Many of them were tortured to confess their “wickedness”. </a:t>
            </a:r>
          </a:p>
          <a:p>
            <a:endParaRPr lang="en-US" dirty="0"/>
          </a:p>
        </p:txBody>
      </p:sp>
    </p:spTree>
    <p:extLst>
      <p:ext uri="{BB962C8B-B14F-4D97-AF65-F5344CB8AC3E}">
        <p14:creationId xmlns:p14="http://schemas.microsoft.com/office/powerpoint/2010/main" val="130919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AC25DC-E619-4158-AC54-0D96D0309B3C}" type="slidenum">
              <a:rPr lang="en-US" smtClean="0"/>
              <a:pPr>
                <a:defRPr/>
              </a:pPr>
              <a:t>27</a:t>
            </a:fld>
            <a:endParaRPr lang="en-US"/>
          </a:p>
        </p:txBody>
      </p:sp>
    </p:spTree>
    <p:extLst>
      <p:ext uri="{BB962C8B-B14F-4D97-AF65-F5344CB8AC3E}">
        <p14:creationId xmlns:p14="http://schemas.microsoft.com/office/powerpoint/2010/main" val="62373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395288" y="0"/>
            <a:ext cx="8229600" cy="1143000"/>
          </a:xfrm>
        </p:spPr>
        <p:txBody>
          <a:bodyPr/>
          <a:lstStyle/>
          <a:p>
            <a:pPr algn="ctr" eaLnBrk="1" hangingPunct="1"/>
            <a:r>
              <a:rPr lang="en-GB" altLang="en-US" b="1">
                <a:solidFill>
                  <a:srgbClr val="002060"/>
                </a:solidFill>
              </a:rPr>
              <a:t>The Rise of Science </a:t>
            </a:r>
          </a:p>
        </p:txBody>
      </p:sp>
      <p:sp>
        <p:nvSpPr>
          <p:cNvPr id="56323" name="Subtitle 4"/>
          <p:cNvSpPr>
            <a:spLocks noGrp="1"/>
          </p:cNvSpPr>
          <p:nvPr>
            <p:ph idx="1"/>
          </p:nvPr>
        </p:nvSpPr>
        <p:spPr>
          <a:xfrm>
            <a:off x="251520" y="1341438"/>
            <a:ext cx="8435280" cy="5516562"/>
          </a:xfrm>
        </p:spPr>
        <p:txBody>
          <a:bodyPr/>
          <a:lstStyle/>
          <a:p>
            <a:pPr eaLnBrk="1" hangingPunct="1"/>
            <a:r>
              <a:rPr lang="en-GB" altLang="en-US" sz="2400" b="1" dirty="0">
                <a:solidFill>
                  <a:srgbClr val="0070C0"/>
                </a:solidFill>
                <a:latin typeface="Aparajita" pitchFamily="34" charset="0"/>
                <a:cs typeface="Aparajita" pitchFamily="34" charset="0"/>
              </a:rPr>
              <a:t>The first attempt to control the Earth was to invoke Magical power.</a:t>
            </a:r>
          </a:p>
          <a:p>
            <a:pPr eaLnBrk="1" hangingPunct="1"/>
            <a:r>
              <a:rPr lang="en-GB" altLang="en-US" sz="2400" b="1" dirty="0">
                <a:solidFill>
                  <a:srgbClr val="0070C0"/>
                </a:solidFill>
                <a:latin typeface="Aparajita" pitchFamily="34" charset="0"/>
                <a:cs typeface="Aparajita" pitchFamily="34" charset="0"/>
              </a:rPr>
              <a:t>The second attempt to control the Earth was domination through human labour with the arrival of settled communities.</a:t>
            </a:r>
          </a:p>
          <a:p>
            <a:pPr eaLnBrk="1" hangingPunct="1"/>
            <a:r>
              <a:rPr lang="en-GB" altLang="en-US" sz="2400" b="1" dirty="0">
                <a:solidFill>
                  <a:srgbClr val="0070C0"/>
                </a:solidFill>
                <a:latin typeface="Aparajita" pitchFamily="34" charset="0"/>
                <a:cs typeface="Aparajita" pitchFamily="34" charset="0"/>
              </a:rPr>
              <a:t>The third attempt to control the Earth was to invoke spiritual power appealing to the Divine for protection.</a:t>
            </a:r>
          </a:p>
          <a:p>
            <a:pPr eaLnBrk="1" hangingPunct="1"/>
            <a:r>
              <a:rPr lang="en-GB" altLang="en-US" sz="2400" b="1" dirty="0">
                <a:solidFill>
                  <a:srgbClr val="0070C0"/>
                </a:solidFill>
                <a:latin typeface="Aparajita" pitchFamily="34" charset="0"/>
                <a:cs typeface="Aparajita" pitchFamily="34" charset="0"/>
              </a:rPr>
              <a:t>With coming of “The Enlightenment” science became the fourth attempt to control the Earth.</a:t>
            </a:r>
          </a:p>
          <a:p>
            <a:pPr eaLnBrk="1" hangingPunct="1"/>
            <a:r>
              <a:rPr lang="en-GB" altLang="en-US" sz="2400" b="1" dirty="0">
                <a:solidFill>
                  <a:srgbClr val="0070C0"/>
                </a:solidFill>
                <a:latin typeface="Aparajita" pitchFamily="34" charset="0"/>
                <a:cs typeface="Aparajita" pitchFamily="34" charset="0"/>
              </a:rPr>
              <a:t>This movement got underway propelled by the inspiration of scientists like Copernicus,  Kepler, Galileo, Descartes, Bacon and later on Newton. </a:t>
            </a:r>
          </a:p>
          <a:p>
            <a:pPr eaLnBrk="1" hangingPunct="1"/>
            <a:endParaRPr lang="en-GB" altLang="en-US" sz="2400" b="1" dirty="0">
              <a:solidFill>
                <a:srgbClr val="002060"/>
              </a:solidFill>
            </a:endParaRPr>
          </a:p>
          <a:p>
            <a:pPr eaLnBrk="1" hangingPunct="1"/>
            <a:endParaRPr lang="en-GB" altLang="en-US" sz="2400" b="1" dirty="0"/>
          </a:p>
        </p:txBody>
      </p:sp>
    </p:spTree>
    <p:extLst>
      <p:ext uri="{BB962C8B-B14F-4D97-AF65-F5344CB8AC3E}">
        <p14:creationId xmlns:p14="http://schemas.microsoft.com/office/powerpoint/2010/main" val="90488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29600" cy="1143000"/>
          </a:xfrm>
        </p:spPr>
        <p:txBody>
          <a:bodyPr/>
          <a:lstStyle/>
          <a:p>
            <a:pPr algn="ctr"/>
            <a:r>
              <a:rPr lang="en-GB" b="1" dirty="0">
                <a:solidFill>
                  <a:srgbClr val="002060"/>
                </a:solidFill>
              </a:rPr>
              <a:t>Copernican Revolution</a:t>
            </a:r>
          </a:p>
        </p:txBody>
      </p:sp>
      <p:sp>
        <p:nvSpPr>
          <p:cNvPr id="4" name="Content Placeholder 3"/>
          <p:cNvSpPr>
            <a:spLocks noGrp="1"/>
          </p:cNvSpPr>
          <p:nvPr>
            <p:ph idx="1"/>
          </p:nvPr>
        </p:nvSpPr>
        <p:spPr>
          <a:xfrm>
            <a:off x="179512" y="1268760"/>
            <a:ext cx="8640960" cy="5400599"/>
          </a:xfrm>
        </p:spPr>
        <p:txBody>
          <a:bodyPr/>
          <a:lstStyle/>
          <a:p>
            <a:pPr algn="just"/>
            <a:r>
              <a:rPr lang="en-GB" sz="2400" b="1" dirty="0">
                <a:solidFill>
                  <a:srgbClr val="0070C0"/>
                </a:solidFill>
                <a:latin typeface="Apple Chancery"/>
                <a:cs typeface="Apple Chancery"/>
              </a:rPr>
              <a:t>“</a:t>
            </a:r>
            <a:r>
              <a:rPr lang="en-GB" sz="2400" b="1" dirty="0">
                <a:solidFill>
                  <a:srgbClr val="000090"/>
                </a:solidFill>
                <a:latin typeface="Apple Chancery"/>
                <a:cs typeface="Apple Chancery"/>
              </a:rPr>
              <a:t>He (Copernicus) snatches up the earth from the centre of the universe, sends her packing, and places the sun in the centre, to which it did more justly belong… All now goes round the sun, even the earth itself; and Copernicus to punish the earth for her former laziness, makes her contribute all she can to the motion of the planets and heavens; and now deprived of all the heavenly equipage with which she was gloriously attended, she has nothing left her but the moon, which still turns round her.”  </a:t>
            </a:r>
          </a:p>
          <a:p>
            <a:pPr marL="0" indent="0" algn="r">
              <a:buNone/>
            </a:pPr>
            <a:endParaRPr lang="en-GB" sz="2400" b="1" dirty="0">
              <a:latin typeface="Arial Hebrew"/>
              <a:cs typeface="Arial Hebrew"/>
            </a:endParaRPr>
          </a:p>
          <a:p>
            <a:pPr marL="0" indent="0" algn="r">
              <a:buNone/>
            </a:pPr>
            <a:r>
              <a:rPr lang="en-GB" sz="2400" b="1" dirty="0">
                <a:latin typeface="Arial Hebrew"/>
                <a:cs typeface="Arial Hebrew"/>
              </a:rPr>
              <a:t>Quoted in </a:t>
            </a:r>
            <a:r>
              <a:rPr lang="en-GB" sz="2400" b="1" i="1" dirty="0">
                <a:latin typeface="Arial Hebrew"/>
                <a:cs typeface="Arial Hebrew"/>
              </a:rPr>
              <a:t>Death of Nature</a:t>
            </a:r>
            <a:r>
              <a:rPr lang="en-GB" sz="2400" b="1" i="1" dirty="0">
                <a:latin typeface="Apple Chancery"/>
                <a:cs typeface="Apple Chancery"/>
              </a:rPr>
              <a:t> </a:t>
            </a:r>
            <a:r>
              <a:rPr lang="en-GB" sz="2400" b="1" dirty="0">
                <a:latin typeface="Apple Chancery"/>
                <a:cs typeface="Apple Chancery"/>
              </a:rPr>
              <a:t>by Carolyn Merchant</a:t>
            </a:r>
            <a:r>
              <a:rPr lang="en-GB" sz="2400" b="1" dirty="0">
                <a:solidFill>
                  <a:schemeClr val="bg2"/>
                </a:solidFill>
                <a:latin typeface="Apple Chancery"/>
                <a:cs typeface="Apple Chancery"/>
              </a:rPr>
              <a:t>128 )</a:t>
            </a:r>
          </a:p>
        </p:txBody>
      </p:sp>
      <p:sp>
        <p:nvSpPr>
          <p:cNvPr id="2" name="Slide Number Placeholder 1"/>
          <p:cNvSpPr>
            <a:spLocks noGrp="1"/>
          </p:cNvSpPr>
          <p:nvPr>
            <p:ph type="sldNum" sz="quarter" idx="12"/>
          </p:nvPr>
        </p:nvSpPr>
        <p:spPr/>
        <p:txBody>
          <a:bodyPr/>
          <a:lstStyle/>
          <a:p>
            <a:pPr>
              <a:defRPr/>
            </a:pPr>
            <a:fld id="{1856D761-08C1-4CA6-B8BD-C6C434BF1A9F}" type="slidenum">
              <a:rPr lang="en-US" smtClean="0">
                <a:solidFill>
                  <a:srgbClr val="FFFFFF"/>
                </a:solidFill>
              </a:rPr>
              <a:pPr>
                <a:defRPr/>
              </a:pPr>
              <a:t>29</a:t>
            </a:fld>
            <a:endParaRPr lang="en-US" dirty="0">
              <a:solidFill>
                <a:srgbClr val="FFFFFF"/>
              </a:solidFill>
            </a:endParaRPr>
          </a:p>
        </p:txBody>
      </p:sp>
    </p:spTree>
    <p:extLst>
      <p:ext uri="{BB962C8B-B14F-4D97-AF65-F5344CB8AC3E}">
        <p14:creationId xmlns:p14="http://schemas.microsoft.com/office/powerpoint/2010/main" val="33003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0696"/>
            <a:ext cx="8229600" cy="1143000"/>
          </a:xfrm>
        </p:spPr>
        <p:txBody>
          <a:bodyPr/>
          <a:lstStyle/>
          <a:p>
            <a:pPr algn="ctr"/>
            <a:r>
              <a:rPr lang="en-IE" b="1" dirty="0">
                <a:solidFill>
                  <a:srgbClr val="002060"/>
                </a:solidFill>
              </a:rPr>
              <a:t>Early Humans</a:t>
            </a:r>
          </a:p>
        </p:txBody>
      </p:sp>
      <p:sp>
        <p:nvSpPr>
          <p:cNvPr id="5" name="Content Placeholder 4"/>
          <p:cNvSpPr>
            <a:spLocks noGrp="1"/>
          </p:cNvSpPr>
          <p:nvPr>
            <p:ph idx="1"/>
          </p:nvPr>
        </p:nvSpPr>
        <p:spPr>
          <a:xfrm>
            <a:off x="251520" y="1196752"/>
            <a:ext cx="8640960" cy="5661248"/>
          </a:xfrm>
        </p:spPr>
        <p:txBody>
          <a:bodyPr/>
          <a:lstStyle/>
          <a:p>
            <a:r>
              <a:rPr lang="en-IE" sz="2000" b="1" dirty="0">
                <a:solidFill>
                  <a:srgbClr val="FF0000"/>
                </a:solidFill>
                <a:latin typeface="Aparajita" panose="020B0604020202020204" pitchFamily="34" charset="0"/>
                <a:cs typeface="Aparajita" panose="020B0604020202020204" pitchFamily="34" charset="0"/>
              </a:rPr>
              <a:t>Homo habilis</a:t>
            </a:r>
            <a:r>
              <a:rPr lang="en-IE" sz="2000" b="1" dirty="0">
                <a:solidFill>
                  <a:srgbClr val="0070C0"/>
                </a:solidFill>
                <a:latin typeface="Aparajita" panose="020B0604020202020204" pitchFamily="34" charset="0"/>
                <a:cs typeface="Aparajita" panose="020B0604020202020204" pitchFamily="34" charset="0"/>
              </a:rPr>
              <a:t>, the first human species to evolve, appeared on the Earth about 2.8 million years ago. </a:t>
            </a:r>
            <a:r>
              <a:rPr lang="en-IE" sz="2000" b="1" dirty="0">
                <a:solidFill>
                  <a:srgbClr val="FF0000"/>
                </a:solidFill>
                <a:latin typeface="Aparajita" panose="020B0604020202020204" pitchFamily="34" charset="0"/>
                <a:cs typeface="Aparajita" panose="020B0604020202020204" pitchFamily="34" charset="0"/>
              </a:rPr>
              <a:t>These humans  initiated the use of stone tools.</a:t>
            </a:r>
            <a:endParaRPr lang="en-IE" sz="2000" b="1" dirty="0">
              <a:solidFill>
                <a:srgbClr val="0070C0"/>
              </a:solidFill>
              <a:latin typeface="Aparajita" panose="020B0604020202020204" pitchFamily="34" charset="0"/>
              <a:cs typeface="Aparajita" panose="020B0604020202020204" pitchFamily="34" charset="0"/>
            </a:endParaRPr>
          </a:p>
          <a:p>
            <a:r>
              <a:rPr lang="en-IE" sz="2000" b="1" dirty="0">
                <a:solidFill>
                  <a:srgbClr val="0070C0"/>
                </a:solidFill>
                <a:latin typeface="Aparajita" panose="020B0604020202020204" pitchFamily="34" charset="0"/>
                <a:cs typeface="Aparajita" panose="020B0604020202020204" pitchFamily="34" charset="0"/>
              </a:rPr>
              <a:t>They were hunter-gatherers, and like all other species, they lived in close harmony with the earth.</a:t>
            </a:r>
          </a:p>
          <a:p>
            <a:r>
              <a:rPr lang="en-IE" sz="2000" b="1" dirty="0">
                <a:solidFill>
                  <a:srgbClr val="FF0000"/>
                </a:solidFill>
                <a:latin typeface="Aparajita" panose="020B0604020202020204" pitchFamily="34" charset="0"/>
                <a:cs typeface="Aparajita" panose="020B0604020202020204" pitchFamily="34" charset="0"/>
              </a:rPr>
              <a:t>Homo erectus</a:t>
            </a:r>
            <a:r>
              <a:rPr lang="en-IE" sz="2000" b="1" dirty="0">
                <a:solidFill>
                  <a:srgbClr val="0070C0"/>
                </a:solidFill>
                <a:latin typeface="Aparajita" panose="020B0604020202020204" pitchFamily="34" charset="0"/>
                <a:cs typeface="Aparajita" panose="020B0604020202020204" pitchFamily="34" charset="0"/>
              </a:rPr>
              <a:t> appeared about 1.5 million years ago. These humans also were hunter-gatherers </a:t>
            </a:r>
            <a:r>
              <a:rPr lang="en-IE" sz="2000" b="1" dirty="0">
                <a:solidFill>
                  <a:srgbClr val="FF0000"/>
                </a:solidFill>
                <a:latin typeface="Aparajita" panose="020B0604020202020204" pitchFamily="34" charset="0"/>
                <a:cs typeface="Aparajita" panose="020B0604020202020204" pitchFamily="34" charset="0"/>
              </a:rPr>
              <a:t>and learned how to domesticate fire</a:t>
            </a:r>
            <a:r>
              <a:rPr lang="en-IE" sz="2000" b="1" dirty="0">
                <a:solidFill>
                  <a:srgbClr val="0070C0"/>
                </a:solidFill>
                <a:latin typeface="Aparajita" panose="020B0604020202020204" pitchFamily="34" charset="0"/>
                <a:cs typeface="Aparajita" panose="020B0604020202020204" pitchFamily="34" charset="0"/>
              </a:rPr>
              <a:t>. Over time they spread from Africa to distant China.</a:t>
            </a:r>
          </a:p>
          <a:p>
            <a:r>
              <a:rPr lang="en-IE" sz="2000" b="1" dirty="0">
                <a:solidFill>
                  <a:srgbClr val="FF0000"/>
                </a:solidFill>
                <a:latin typeface="Aparajita" panose="020B0604020202020204" pitchFamily="34" charset="0"/>
                <a:cs typeface="Aparajita" panose="020B0604020202020204" pitchFamily="34" charset="0"/>
              </a:rPr>
              <a:t>Homo </a:t>
            </a:r>
            <a:r>
              <a:rPr lang="en-IE" sz="2000" b="1" dirty="0" err="1">
                <a:solidFill>
                  <a:srgbClr val="FF0000"/>
                </a:solidFill>
                <a:latin typeface="Aparajita" panose="020B0604020202020204" pitchFamily="34" charset="0"/>
                <a:cs typeface="Aparajita" panose="020B0604020202020204" pitchFamily="34" charset="0"/>
              </a:rPr>
              <a:t>neanderthalis</a:t>
            </a:r>
            <a:r>
              <a:rPr lang="en-IE" sz="2000" b="1" dirty="0">
                <a:solidFill>
                  <a:srgbClr val="0070C0"/>
                </a:solidFill>
                <a:latin typeface="Aparajita" panose="020B0604020202020204" pitchFamily="34" charset="0"/>
                <a:cs typeface="Aparajita" panose="020B0604020202020204" pitchFamily="34" charset="0"/>
              </a:rPr>
              <a:t> evolved about 300,000 years ago.  These humans were hunter gathers, and </a:t>
            </a:r>
            <a:r>
              <a:rPr lang="en-IE" sz="2000" b="1" dirty="0">
                <a:solidFill>
                  <a:srgbClr val="FF0000"/>
                </a:solidFill>
                <a:latin typeface="Aparajita" panose="020B0604020202020204" pitchFamily="34" charset="0"/>
                <a:cs typeface="Aparajita" panose="020B0604020202020204" pitchFamily="34" charset="0"/>
              </a:rPr>
              <a:t>buried their dead with religious rituals.</a:t>
            </a:r>
          </a:p>
          <a:p>
            <a:r>
              <a:rPr lang="en-IE" sz="2000" b="1" dirty="0">
                <a:solidFill>
                  <a:srgbClr val="FF0000"/>
                </a:solidFill>
                <a:latin typeface="Aparajita" panose="020B0604020202020204" pitchFamily="34" charset="0"/>
                <a:cs typeface="Aparajita" panose="020B0604020202020204" pitchFamily="34" charset="0"/>
              </a:rPr>
              <a:t>Homo sapiens </a:t>
            </a:r>
            <a:r>
              <a:rPr lang="en-IE" sz="2000" b="1" dirty="0">
                <a:solidFill>
                  <a:srgbClr val="0070C0"/>
                </a:solidFill>
                <a:latin typeface="Aparajita" panose="020B0604020202020204" pitchFamily="34" charset="0"/>
                <a:cs typeface="Aparajita" panose="020B0604020202020204" pitchFamily="34" charset="0"/>
              </a:rPr>
              <a:t>emerged about 200,000 years ago (now the only surviving human species). Homo sapiens people were hunter gathers until about 12,000 BCE when humans </a:t>
            </a:r>
            <a:r>
              <a:rPr lang="en-IE" sz="2000" b="1" dirty="0">
                <a:solidFill>
                  <a:srgbClr val="FF0000"/>
                </a:solidFill>
                <a:latin typeface="Aparajita" panose="020B0604020202020204" pitchFamily="34" charset="0"/>
                <a:cs typeface="Aparajita" panose="020B0604020202020204" pitchFamily="34" charset="0"/>
              </a:rPr>
              <a:t>began to form settled communities</a:t>
            </a:r>
            <a:r>
              <a:rPr lang="en-IE" sz="2000" b="1" dirty="0">
                <a:solidFill>
                  <a:srgbClr val="0070C0"/>
                </a:solidFill>
                <a:latin typeface="Aparajita" panose="020B0604020202020204" pitchFamily="34" charset="0"/>
                <a:cs typeface="Aparajita" panose="020B0604020202020204" pitchFamily="34" charset="0"/>
              </a:rPr>
              <a:t>.</a:t>
            </a:r>
          </a:p>
        </p:txBody>
      </p:sp>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3</a:t>
            </a:fld>
            <a:endParaRPr lang="en-GB" dirty="0">
              <a:solidFill>
                <a:prstClr val="black">
                  <a:lumMod val="65000"/>
                  <a:lumOff val="35000"/>
                </a:prstClr>
              </a:solidFill>
            </a:endParaRPr>
          </a:p>
        </p:txBody>
      </p:sp>
    </p:spTree>
    <p:extLst>
      <p:ext uri="{BB962C8B-B14F-4D97-AF65-F5344CB8AC3E}">
        <p14:creationId xmlns:p14="http://schemas.microsoft.com/office/powerpoint/2010/main" val="255908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AC25DC-E619-4158-AC54-0D96D0309B3C}" type="slidenum">
              <a:rPr lang="en-US" smtClean="0"/>
              <a:pPr>
                <a:defRPr/>
              </a:pPr>
              <a:t>30</a:t>
            </a:fld>
            <a:endParaRPr lang="en-US"/>
          </a:p>
        </p:txBody>
      </p:sp>
      <p:sp>
        <p:nvSpPr>
          <p:cNvPr id="2" name="TextBox 1"/>
          <p:cNvSpPr txBox="1"/>
          <p:nvPr/>
        </p:nvSpPr>
        <p:spPr>
          <a:xfrm>
            <a:off x="2267744" y="5949280"/>
            <a:ext cx="4906416" cy="923330"/>
          </a:xfrm>
          <a:prstGeom prst="rect">
            <a:avLst/>
          </a:prstGeom>
          <a:solidFill>
            <a:schemeClr val="bg1"/>
          </a:solidFill>
        </p:spPr>
        <p:txBody>
          <a:bodyPr wrap="square" rtlCol="0">
            <a:spAutoFit/>
          </a:bodyPr>
          <a:lstStyle/>
          <a:p>
            <a:pPr algn="ctr"/>
            <a:r>
              <a:rPr lang="en-GB" sz="5400" b="1" dirty="0">
                <a:solidFill>
                  <a:srgbClr val="002060"/>
                </a:solidFill>
                <a:latin typeface="Monotype Corsiva" panose="03010101010201010101" pitchFamily="66" charset="0"/>
              </a:rPr>
              <a:t>Torun Monument</a:t>
            </a:r>
          </a:p>
        </p:txBody>
      </p:sp>
    </p:spTree>
    <p:extLst>
      <p:ext uri="{BB962C8B-B14F-4D97-AF65-F5344CB8AC3E}">
        <p14:creationId xmlns:p14="http://schemas.microsoft.com/office/powerpoint/2010/main" val="2741499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lgn="ctr" eaLnBrk="1" hangingPunct="1">
              <a:spcBef>
                <a:spcPct val="20000"/>
              </a:spcBef>
              <a:buClr>
                <a:srgbClr val="E3E3FF"/>
              </a:buClr>
            </a:pPr>
            <a:r>
              <a:rPr lang="en-GB" sz="6000" b="1" dirty="0" err="1">
                <a:solidFill>
                  <a:srgbClr val="002060"/>
                </a:solidFill>
                <a:effectLst/>
                <a:ea typeface="+mn-ea"/>
                <a:cs typeface="+mn-cs"/>
              </a:rPr>
              <a:t>Kepler</a:t>
            </a:r>
            <a:r>
              <a:rPr lang="en-GB" sz="6000" b="1" dirty="0">
                <a:solidFill>
                  <a:srgbClr val="002060"/>
                </a:solidFill>
                <a:effectLst/>
                <a:ea typeface="+mn-ea"/>
                <a:cs typeface="+mn-cs"/>
              </a:rPr>
              <a:t> 1571 – 1630</a:t>
            </a:r>
            <a:br>
              <a:rPr lang="en-GB" sz="3000" dirty="0">
                <a:solidFill>
                  <a:srgbClr val="002060"/>
                </a:solidFill>
                <a:effectLst/>
                <a:latin typeface="Garamond" pitchFamily="18" charset="0"/>
                <a:ea typeface="+mn-ea"/>
                <a:cs typeface="+mn-cs"/>
              </a:rPr>
            </a:br>
            <a:endParaRPr lang="en-GB" sz="3000" b="1" i="1" dirty="0">
              <a:solidFill>
                <a:srgbClr val="002060"/>
              </a:solidFill>
              <a:effectLst/>
              <a:latin typeface="Garamond" pitchFamily="18" charset="0"/>
              <a:ea typeface="+mn-ea"/>
              <a:cs typeface="+mn-cs"/>
            </a:endParaRPr>
          </a:p>
        </p:txBody>
      </p:sp>
      <p:sp>
        <p:nvSpPr>
          <p:cNvPr id="79877" name="Content Placeholder 5"/>
          <p:cNvSpPr>
            <a:spLocks noGrp="1"/>
          </p:cNvSpPr>
          <p:nvPr>
            <p:ph idx="1"/>
          </p:nvPr>
        </p:nvSpPr>
        <p:spPr>
          <a:xfrm>
            <a:off x="107504" y="1484784"/>
            <a:ext cx="5250309" cy="5373216"/>
          </a:xfrm>
        </p:spPr>
        <p:txBody>
          <a:bodyPr/>
          <a:lstStyle/>
          <a:p>
            <a:r>
              <a:rPr lang="en-GB" sz="2400" b="1" dirty="0">
                <a:solidFill>
                  <a:srgbClr val="0070C0"/>
                </a:solidFill>
                <a:latin typeface="Aparajita" pitchFamily="34" charset="0"/>
                <a:cs typeface="Aparajita" pitchFamily="34" charset="0"/>
              </a:rPr>
              <a:t>Kepler was the successor of </a:t>
            </a:r>
            <a:r>
              <a:rPr lang="en-GB" sz="2400" b="1" dirty="0" err="1">
                <a:solidFill>
                  <a:srgbClr val="0070C0"/>
                </a:solidFill>
                <a:latin typeface="Aparajita" pitchFamily="34" charset="0"/>
                <a:cs typeface="Aparajita" pitchFamily="34" charset="0"/>
              </a:rPr>
              <a:t>Tycho</a:t>
            </a:r>
            <a:r>
              <a:rPr lang="en-GB" sz="2400" b="1" dirty="0">
                <a:solidFill>
                  <a:srgbClr val="0070C0"/>
                </a:solidFill>
                <a:latin typeface="Aparajita" pitchFamily="34" charset="0"/>
                <a:cs typeface="Aparajita" pitchFamily="34" charset="0"/>
              </a:rPr>
              <a:t> Brahe as Astronomer Royal to Holy Roman Emperor, Rudolph II.</a:t>
            </a:r>
          </a:p>
          <a:p>
            <a:r>
              <a:rPr lang="en-GB" sz="2400" b="1" dirty="0" err="1">
                <a:solidFill>
                  <a:srgbClr val="0070C0"/>
                </a:solidFill>
                <a:latin typeface="Aparajita" pitchFamily="34" charset="0"/>
                <a:cs typeface="Aparajita" pitchFamily="34" charset="0"/>
              </a:rPr>
              <a:t>Tycho</a:t>
            </a:r>
            <a:r>
              <a:rPr lang="en-GB" sz="2400" b="1" dirty="0">
                <a:solidFill>
                  <a:srgbClr val="0070C0"/>
                </a:solidFill>
                <a:latin typeface="Aparajita" pitchFamily="34" charset="0"/>
                <a:cs typeface="Aparajita" pitchFamily="34" charset="0"/>
              </a:rPr>
              <a:t> had assembled a vast data bank of astronomical observations compiled over many years.</a:t>
            </a:r>
          </a:p>
          <a:p>
            <a:r>
              <a:rPr lang="en-GB" sz="2400" b="1" dirty="0">
                <a:solidFill>
                  <a:srgbClr val="0070C0"/>
                </a:solidFill>
                <a:latin typeface="Aparajita" pitchFamily="34" charset="0"/>
                <a:cs typeface="Aparajita" pitchFamily="34" charset="0"/>
              </a:rPr>
              <a:t>Kepler examined the data and deduced from them the laws governing the movement of planets.</a:t>
            </a:r>
          </a:p>
          <a:p>
            <a:r>
              <a:rPr lang="en-GB" sz="2400" b="1" dirty="0">
                <a:solidFill>
                  <a:srgbClr val="0070C0"/>
                </a:solidFill>
                <a:latin typeface="Aparajita" pitchFamily="34" charset="0"/>
                <a:cs typeface="Aparajita" pitchFamily="34" charset="0"/>
              </a:rPr>
              <a:t>The laws were called Kepler’s Laws.</a:t>
            </a:r>
          </a:p>
        </p:txBody>
      </p:sp>
      <p:sp>
        <p:nvSpPr>
          <p:cNvPr id="2" name="Slide Number Placeholder 1"/>
          <p:cNvSpPr>
            <a:spLocks noGrp="1"/>
          </p:cNvSpPr>
          <p:nvPr>
            <p:ph type="sldNum" sz="quarter" idx="12"/>
          </p:nvPr>
        </p:nvSpPr>
        <p:spPr/>
        <p:txBody>
          <a:bodyPr/>
          <a:lstStyle/>
          <a:p>
            <a:pPr>
              <a:defRPr/>
            </a:pPr>
            <a:fld id="{5163DD78-0D20-476B-9259-93A38B7F8FE6}" type="slidenum">
              <a:rPr lang="en-US" smtClean="0">
                <a:solidFill>
                  <a:srgbClr val="FFFFFF"/>
                </a:solidFill>
              </a:rPr>
              <a:pPr>
                <a:defRPr/>
              </a:pPr>
              <a:t>31</a:t>
            </a:fld>
            <a:endParaRPr lang="en-US">
              <a:solidFill>
                <a:srgbClr val="FFFFFF"/>
              </a:solidFill>
            </a:endParaRPr>
          </a:p>
        </p:txBody>
      </p:sp>
      <p:pic>
        <p:nvPicPr>
          <p:cNvPr id="79876" name="Picture 4" descr="http://upload.wikimedia.org/wikipedia/commons/thumb/d/d4/Johannes_Kepler_1610.jpg/225px-Johannes_Kepler_1610.jpg">
            <a:hlinkClick r:id="rId3" tooltip="A 1610 portrait of Johannes Kepler by an unknown arti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813" y="1658938"/>
            <a:ext cx="3786187"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69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856D761-08C1-4CA6-B8BD-C6C434BF1A9F}" type="slidenum">
              <a:rPr lang="en-US" smtClean="0"/>
              <a:pPr>
                <a:defRPr/>
              </a:pPr>
              <a:t>32</a:t>
            </a:fld>
            <a:endParaRPr lang="en-US"/>
          </a:p>
        </p:txBody>
      </p:sp>
    </p:spTree>
    <p:extLst>
      <p:ext uri="{BB962C8B-B14F-4D97-AF65-F5344CB8AC3E}">
        <p14:creationId xmlns:p14="http://schemas.microsoft.com/office/powerpoint/2010/main" val="338460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defRPr/>
            </a:pPr>
            <a:r>
              <a:rPr lang="en-GB" b="1" dirty="0">
                <a:solidFill>
                  <a:srgbClr val="002060"/>
                </a:solidFill>
              </a:rPr>
              <a:t>What Galileo Saw </a:t>
            </a:r>
          </a:p>
        </p:txBody>
      </p:sp>
      <p:sp>
        <p:nvSpPr>
          <p:cNvPr id="80899" name="Content Placeholder 2"/>
          <p:cNvSpPr>
            <a:spLocks noGrp="1"/>
          </p:cNvSpPr>
          <p:nvPr>
            <p:ph idx="1"/>
          </p:nvPr>
        </p:nvSpPr>
        <p:spPr>
          <a:xfrm>
            <a:off x="467544" y="1331641"/>
            <a:ext cx="8435280" cy="5526360"/>
          </a:xfrm>
        </p:spPr>
        <p:txBody>
          <a:bodyPr/>
          <a:lstStyle/>
          <a:p>
            <a:r>
              <a:rPr lang="en-GB" sz="2800" b="1" dirty="0">
                <a:solidFill>
                  <a:srgbClr val="0070C0"/>
                </a:solidFill>
                <a:latin typeface="Aparajita" pitchFamily="34" charset="0"/>
                <a:cs typeface="Aparajita" pitchFamily="34" charset="0"/>
              </a:rPr>
              <a:t>In 1610 he published </a:t>
            </a:r>
            <a:r>
              <a:rPr lang="en-GB" sz="2800" b="1" i="1" dirty="0">
                <a:solidFill>
                  <a:srgbClr val="0070C0"/>
                </a:solidFill>
                <a:latin typeface="Aparajita" pitchFamily="34" charset="0"/>
                <a:cs typeface="Aparajita" pitchFamily="34" charset="0"/>
              </a:rPr>
              <a:t>The Starry Messenger</a:t>
            </a:r>
            <a:r>
              <a:rPr lang="en-GB" sz="2800" b="1" dirty="0">
                <a:solidFill>
                  <a:srgbClr val="0070C0"/>
                </a:solidFill>
                <a:latin typeface="Aparajita" pitchFamily="34" charset="0"/>
                <a:cs typeface="Aparajita" pitchFamily="34" charset="0"/>
              </a:rPr>
              <a:t>; an account of what he saw through his telescope. </a:t>
            </a:r>
          </a:p>
          <a:p>
            <a:pPr lvl="0"/>
            <a:r>
              <a:rPr lang="en-GB" sz="2800" b="1" dirty="0">
                <a:solidFill>
                  <a:srgbClr val="0070C0"/>
                </a:solidFill>
                <a:latin typeface="Aparajita" pitchFamily="34" charset="0"/>
                <a:cs typeface="Aparajita" pitchFamily="34" charset="0"/>
              </a:rPr>
              <a:t>Galileo became the first human being to see Jupiter’s moons, Saturn’s rings &amp; sun spots.  </a:t>
            </a:r>
          </a:p>
          <a:p>
            <a:pPr lvl="0"/>
            <a:r>
              <a:rPr lang="en-GB" sz="2800" b="1" dirty="0">
                <a:solidFill>
                  <a:srgbClr val="0070C0"/>
                </a:solidFill>
                <a:latin typeface="Aparajita" pitchFamily="34" charset="0"/>
                <a:cs typeface="Aparajita" pitchFamily="34" charset="0"/>
              </a:rPr>
              <a:t>He measured the height of the mountains on the moon from the length of their shadows.</a:t>
            </a:r>
          </a:p>
          <a:p>
            <a:r>
              <a:rPr lang="en-GB" sz="2800" b="1" dirty="0">
                <a:solidFill>
                  <a:srgbClr val="0070C0"/>
                </a:solidFill>
                <a:latin typeface="Aparajita" pitchFamily="34" charset="0"/>
                <a:cs typeface="Aparajita" pitchFamily="34" charset="0"/>
              </a:rPr>
              <a:t>In 1616 Galileo was charged with heresy by the Inquisition, headed by Cardinal Robert </a:t>
            </a:r>
            <a:r>
              <a:rPr lang="en-GB" sz="2800" b="1" dirty="0" err="1">
                <a:solidFill>
                  <a:srgbClr val="0070C0"/>
                </a:solidFill>
                <a:latin typeface="Aparajita" pitchFamily="34" charset="0"/>
                <a:cs typeface="Aparajita" pitchFamily="34" charset="0"/>
              </a:rPr>
              <a:t>Bellarmine</a:t>
            </a:r>
            <a:r>
              <a:rPr lang="en-GB" sz="2800" b="1" dirty="0">
                <a:solidFill>
                  <a:srgbClr val="0070C0"/>
                </a:solidFill>
                <a:latin typeface="Aparajita" pitchFamily="34" charset="0"/>
                <a:cs typeface="Aparajita" pitchFamily="34" charset="0"/>
              </a:rPr>
              <a:t>, but avoided condemnation. </a:t>
            </a:r>
          </a:p>
          <a:p>
            <a:r>
              <a:rPr lang="en-GB" sz="2800" b="1" dirty="0">
                <a:solidFill>
                  <a:srgbClr val="0070C0"/>
                </a:solidFill>
                <a:latin typeface="Aparajita" pitchFamily="34" charset="0"/>
                <a:cs typeface="Aparajita" pitchFamily="34" charset="0"/>
              </a:rPr>
              <a:t>He was a friend of Pope Urban VIII.</a:t>
            </a:r>
          </a:p>
        </p:txBody>
      </p:sp>
      <p:sp>
        <p:nvSpPr>
          <p:cNvPr id="4" name="Slide Number Placeholder 3"/>
          <p:cNvSpPr>
            <a:spLocks noGrp="1"/>
          </p:cNvSpPr>
          <p:nvPr>
            <p:ph type="sldNum" sz="quarter" idx="12"/>
          </p:nvPr>
        </p:nvSpPr>
        <p:spPr/>
        <p:txBody>
          <a:bodyPr/>
          <a:lstStyle/>
          <a:p>
            <a:pPr>
              <a:defRPr/>
            </a:pPr>
            <a:fld id="{6BAE44A9-7375-46D4-99CB-3D4378D3E8C3}"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378716870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077"/>
            <a:ext cx="8229600" cy="1143000"/>
          </a:xfrm>
        </p:spPr>
        <p:txBody>
          <a:bodyPr/>
          <a:lstStyle/>
          <a:p>
            <a:pPr algn="ctr"/>
            <a:r>
              <a:rPr lang="en-US" dirty="0">
                <a:solidFill>
                  <a:srgbClr val="000090"/>
                </a:solidFill>
              </a:rPr>
              <a:t>Galileo’s Trial </a:t>
            </a:r>
          </a:p>
        </p:txBody>
      </p:sp>
      <p:sp>
        <p:nvSpPr>
          <p:cNvPr id="3" name="Content Placeholder 2"/>
          <p:cNvSpPr>
            <a:spLocks noGrp="1"/>
          </p:cNvSpPr>
          <p:nvPr>
            <p:ph idx="1"/>
          </p:nvPr>
        </p:nvSpPr>
        <p:spPr>
          <a:xfrm>
            <a:off x="457200" y="1268760"/>
            <a:ext cx="8507288" cy="5256583"/>
          </a:xfrm>
        </p:spPr>
        <p:txBody>
          <a:bodyPr/>
          <a:lstStyle/>
          <a:p>
            <a:r>
              <a:rPr lang="en-GB" sz="2800" dirty="0">
                <a:solidFill>
                  <a:srgbClr val="0070C0"/>
                </a:solidFill>
                <a:latin typeface="Aparajita" pitchFamily="34" charset="0"/>
                <a:cs typeface="Aparajita" pitchFamily="34" charset="0"/>
              </a:rPr>
              <a:t>In 1632 Galileo published a book entitled </a:t>
            </a:r>
            <a:r>
              <a:rPr lang="en-GB" sz="2800" i="1" dirty="0">
                <a:solidFill>
                  <a:srgbClr val="0070C0"/>
                </a:solidFill>
                <a:latin typeface="Aparajita" pitchFamily="34" charset="0"/>
                <a:cs typeface="Aparajita" pitchFamily="34" charset="0"/>
              </a:rPr>
              <a:t>Dialogue Concerning Two Chief World Systems</a:t>
            </a:r>
            <a:r>
              <a:rPr lang="en-GB" sz="2800" dirty="0">
                <a:solidFill>
                  <a:srgbClr val="0070C0"/>
                </a:solidFill>
                <a:latin typeface="Aparajita" pitchFamily="34" charset="0"/>
                <a:cs typeface="Aparajita" pitchFamily="34" charset="0"/>
              </a:rPr>
              <a:t>: </a:t>
            </a:r>
          </a:p>
          <a:p>
            <a:pPr marL="0" indent="0" algn="ctr">
              <a:buNone/>
            </a:pPr>
            <a:r>
              <a:rPr lang="en-GB" sz="2800" b="1" dirty="0">
                <a:solidFill>
                  <a:srgbClr val="FF0000"/>
                </a:solidFill>
                <a:latin typeface="Aparajita" pitchFamily="34" charset="0"/>
                <a:cs typeface="Aparajita" pitchFamily="34" charset="0"/>
              </a:rPr>
              <a:t>The Sun-Centred  World</a:t>
            </a:r>
          </a:p>
          <a:p>
            <a:pPr marL="0" indent="0" algn="ctr">
              <a:buNone/>
            </a:pPr>
            <a:r>
              <a:rPr lang="en-GB" sz="2800" b="1" dirty="0">
                <a:solidFill>
                  <a:srgbClr val="FF0000"/>
                </a:solidFill>
                <a:latin typeface="Aparajita" pitchFamily="34" charset="0"/>
                <a:cs typeface="Aparajita" pitchFamily="34" charset="0"/>
              </a:rPr>
              <a:t> v </a:t>
            </a:r>
          </a:p>
          <a:p>
            <a:pPr marL="0" indent="0" algn="ctr">
              <a:buNone/>
            </a:pPr>
            <a:r>
              <a:rPr lang="en-GB" sz="2800" b="1" dirty="0">
                <a:solidFill>
                  <a:srgbClr val="FF0000"/>
                </a:solidFill>
                <a:latin typeface="Aparajita" pitchFamily="34" charset="0"/>
                <a:cs typeface="Aparajita" pitchFamily="34" charset="0"/>
              </a:rPr>
              <a:t>The Earth-Centred World</a:t>
            </a:r>
            <a:r>
              <a:rPr lang="en-GB" sz="2800" dirty="0">
                <a:solidFill>
                  <a:srgbClr val="0070C0"/>
                </a:solidFill>
                <a:latin typeface="Aparajita" pitchFamily="34" charset="0"/>
                <a:cs typeface="Aparajita" pitchFamily="34" charset="0"/>
              </a:rPr>
              <a:t>.</a:t>
            </a:r>
          </a:p>
          <a:p>
            <a:r>
              <a:rPr lang="en-GB" sz="2800" dirty="0">
                <a:solidFill>
                  <a:srgbClr val="0070C0"/>
                </a:solidFill>
                <a:latin typeface="Aparajita" pitchFamily="34" charset="0"/>
                <a:cs typeface="Aparajita" pitchFamily="34" charset="0"/>
              </a:rPr>
              <a:t>In 1633 Galileo was tried and condemned by the Inquisition for heresy (Joshua story)</a:t>
            </a:r>
          </a:p>
          <a:p>
            <a:r>
              <a:rPr lang="en-GB" sz="2800" dirty="0">
                <a:solidFill>
                  <a:srgbClr val="0070C0"/>
                </a:solidFill>
                <a:latin typeface="Aparajita" pitchFamily="34" charset="0"/>
                <a:cs typeface="Aparajita" pitchFamily="34" charset="0"/>
              </a:rPr>
              <a:t>He spent the rest of his days under house arrest.</a:t>
            </a:r>
          </a:p>
          <a:p>
            <a:r>
              <a:rPr lang="en-GB" sz="2800" dirty="0">
                <a:solidFill>
                  <a:srgbClr val="0070C0"/>
                </a:solidFill>
                <a:latin typeface="Aparajita" pitchFamily="34" charset="0"/>
                <a:cs typeface="Aparajita" pitchFamily="34" charset="0"/>
              </a:rPr>
              <a:t>In 1992, Pope John Paul II apologised for the trial and condemnation of Gali</a:t>
            </a:r>
            <a:r>
              <a:rPr lang="en-GB" sz="2400" dirty="0">
                <a:solidFill>
                  <a:srgbClr val="0070C0"/>
                </a:solidFill>
                <a:latin typeface="Aparajita" pitchFamily="34" charset="0"/>
                <a:cs typeface="Aparajita" pitchFamily="34" charset="0"/>
              </a:rPr>
              <a:t>leo.</a:t>
            </a:r>
          </a:p>
        </p:txBody>
      </p:sp>
      <p:sp>
        <p:nvSpPr>
          <p:cNvPr id="4" name="Slide Number Placeholder 3"/>
          <p:cNvSpPr>
            <a:spLocks noGrp="1"/>
          </p:cNvSpPr>
          <p:nvPr>
            <p:ph type="sldNum" sz="quarter" idx="12"/>
          </p:nvPr>
        </p:nvSpPr>
        <p:spPr/>
        <p:txBody>
          <a:bodyPr/>
          <a:lstStyle/>
          <a:p>
            <a:pPr>
              <a:defRPr/>
            </a:pPr>
            <a:fld id="{DAC2C6D2-66E7-4471-83B3-39CBFC5ED8ED}" type="slidenum">
              <a:rPr lang="en-US" smtClean="0"/>
              <a:pPr>
                <a:defRPr/>
              </a:pPr>
              <a:t>34</a:t>
            </a:fld>
            <a:endParaRPr lang="en-US" dirty="0"/>
          </a:p>
        </p:txBody>
      </p:sp>
    </p:spTree>
    <p:extLst>
      <p:ext uri="{BB962C8B-B14F-4D97-AF65-F5344CB8AC3E}">
        <p14:creationId xmlns:p14="http://schemas.microsoft.com/office/powerpoint/2010/main" val="1093761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3490C61-260F-4495-BA76-973A2CAE7F0A}" type="slidenum">
              <a:rPr lang="en-US" smtClean="0">
                <a:solidFill>
                  <a:srgbClr val="FFFFFF"/>
                </a:solidFill>
              </a:rPr>
              <a:pPr>
                <a:defRPr/>
              </a:pPr>
              <a:t>35</a:t>
            </a:fld>
            <a:endParaRPr lang="en-US">
              <a:solidFill>
                <a:srgbClr val="FFFFFF"/>
              </a:solidFill>
            </a:endParaRPr>
          </a:p>
        </p:txBody>
      </p:sp>
      <p:pic>
        <p:nvPicPr>
          <p:cNvPr id="84995" name="Picture 4" descr="sat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338" y="-26988"/>
            <a:ext cx="10226676"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5"/>
          <p:cNvSpPr txBox="1">
            <a:spLocks noChangeArrowheads="1"/>
          </p:cNvSpPr>
          <p:nvPr/>
        </p:nvSpPr>
        <p:spPr bwMode="auto">
          <a:xfrm>
            <a:off x="1000125" y="357188"/>
            <a:ext cx="5214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GB" sz="5400" b="1">
                <a:solidFill>
                  <a:srgbClr val="FFC000"/>
                </a:solidFill>
              </a:rPr>
              <a:t>Planet Saturn</a:t>
            </a:r>
          </a:p>
        </p:txBody>
      </p:sp>
    </p:spTree>
    <p:extLst>
      <p:ext uri="{BB962C8B-B14F-4D97-AF65-F5344CB8AC3E}">
        <p14:creationId xmlns:p14="http://schemas.microsoft.com/office/powerpoint/2010/main" val="3960771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856D761-08C1-4CA6-B8BD-C6C434BF1A9F}" type="slidenum">
              <a:rPr lang="en-US" smtClean="0">
                <a:solidFill>
                  <a:srgbClr val="FFFFFF"/>
                </a:solidFill>
              </a:rPr>
              <a:pPr>
                <a:defRPr/>
              </a:pPr>
              <a:t>36</a:t>
            </a:fld>
            <a:endParaRPr lang="en-US">
              <a:solidFill>
                <a:srgbClr val="FFFFFF"/>
              </a:solidFill>
            </a:endParaRPr>
          </a:p>
        </p:txBody>
      </p:sp>
    </p:spTree>
    <p:extLst>
      <p:ext uri="{BB962C8B-B14F-4D97-AF65-F5344CB8AC3E}">
        <p14:creationId xmlns:p14="http://schemas.microsoft.com/office/powerpoint/2010/main" val="5186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856D761-08C1-4CA6-B8BD-C6C434BF1A9F}" type="slidenum">
              <a:rPr lang="en-US" smtClean="0"/>
              <a:pPr>
                <a:defRPr/>
              </a:pPr>
              <a:t>37</a:t>
            </a:fld>
            <a:endParaRPr lang="en-US"/>
          </a:p>
        </p:txBody>
      </p:sp>
    </p:spTree>
    <p:extLst>
      <p:ext uri="{BB962C8B-B14F-4D97-AF65-F5344CB8AC3E}">
        <p14:creationId xmlns:p14="http://schemas.microsoft.com/office/powerpoint/2010/main" val="2562444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95288" y="188913"/>
            <a:ext cx="8229600" cy="1143000"/>
          </a:xfrm>
        </p:spPr>
        <p:txBody>
          <a:bodyPr/>
          <a:lstStyle/>
          <a:p>
            <a:pPr algn="ctr" eaLnBrk="1" hangingPunct="1"/>
            <a:r>
              <a:rPr lang="en-GB" altLang="en-US" b="1" dirty="0">
                <a:solidFill>
                  <a:srgbClr val="002060"/>
                </a:solidFill>
              </a:rPr>
              <a:t>The Rise of Science</a:t>
            </a:r>
          </a:p>
        </p:txBody>
      </p:sp>
      <p:sp>
        <p:nvSpPr>
          <p:cNvPr id="30723" name="Content Placeholder 2"/>
          <p:cNvSpPr>
            <a:spLocks noGrp="1"/>
          </p:cNvSpPr>
          <p:nvPr>
            <p:ph idx="1"/>
          </p:nvPr>
        </p:nvSpPr>
        <p:spPr>
          <a:xfrm>
            <a:off x="457200" y="1557338"/>
            <a:ext cx="8229600" cy="5111750"/>
          </a:xfrm>
        </p:spPr>
        <p:txBody>
          <a:bodyPr>
            <a:normAutofit fontScale="92500"/>
          </a:bodyPr>
          <a:lstStyle/>
          <a:p>
            <a:pPr marL="274320" indent="-274320" eaLnBrk="1" fontAlgn="auto" hangingPunct="1">
              <a:spcAft>
                <a:spcPts val="0"/>
              </a:spcAft>
              <a:buClr>
                <a:schemeClr val="accent3"/>
              </a:buClr>
              <a:buFont typeface="Wingdings 2"/>
              <a:buChar char=""/>
              <a:defRPr/>
            </a:pPr>
            <a:r>
              <a:rPr lang="en-GB" sz="2800" b="1" dirty="0">
                <a:solidFill>
                  <a:srgbClr val="0070C0"/>
                </a:solidFill>
                <a:latin typeface="Aparajita" pitchFamily="34" charset="0"/>
                <a:cs typeface="Aparajita" pitchFamily="34" charset="0"/>
              </a:rPr>
              <a:t>Science promised to control the power of Nature. (Making redundant any recourse to a Divine Power).</a:t>
            </a:r>
          </a:p>
          <a:p>
            <a:pPr marL="274320" indent="-274320" eaLnBrk="1" fontAlgn="auto" hangingPunct="1">
              <a:spcAft>
                <a:spcPts val="0"/>
              </a:spcAft>
              <a:buClr>
                <a:schemeClr val="accent3"/>
              </a:buClr>
              <a:buFont typeface="Wingdings 2"/>
              <a:buChar char=""/>
              <a:defRPr/>
            </a:pPr>
            <a:r>
              <a:rPr lang="en-GB" sz="2800" b="1" dirty="0">
                <a:solidFill>
                  <a:srgbClr val="0070C0"/>
                </a:solidFill>
                <a:latin typeface="Aparajita" pitchFamily="34" charset="0"/>
                <a:cs typeface="Aparajita" pitchFamily="34" charset="0"/>
              </a:rPr>
              <a:t>This attitude permeated the culture of the Enlightenment. Humans now saw themselves as being in control of their own destiny. </a:t>
            </a:r>
          </a:p>
          <a:p>
            <a:pPr marL="274320" indent="-274320" eaLnBrk="1" fontAlgn="auto" hangingPunct="1">
              <a:spcAft>
                <a:spcPts val="0"/>
              </a:spcAft>
              <a:buClr>
                <a:schemeClr val="accent3"/>
              </a:buClr>
              <a:buFont typeface="Wingdings 2"/>
              <a:buChar char=""/>
              <a:defRPr/>
            </a:pPr>
            <a:r>
              <a:rPr lang="en-GB" sz="2800" b="1" dirty="0">
                <a:solidFill>
                  <a:srgbClr val="0070C0"/>
                </a:solidFill>
                <a:latin typeface="Aparajita" pitchFamily="34" charset="0"/>
                <a:cs typeface="Aparajita" pitchFamily="34" charset="0"/>
              </a:rPr>
              <a:t>For them, Religion had become an anachronism.</a:t>
            </a:r>
          </a:p>
          <a:p>
            <a:pPr marL="274320" indent="-274320" eaLnBrk="1" fontAlgn="auto" hangingPunct="1">
              <a:spcAft>
                <a:spcPts val="0"/>
              </a:spcAft>
              <a:buClr>
                <a:schemeClr val="accent3"/>
              </a:buClr>
              <a:buFont typeface="Wingdings 2"/>
              <a:buChar char=""/>
              <a:defRPr/>
            </a:pPr>
            <a:r>
              <a:rPr lang="en-GB" sz="2800" b="1" dirty="0">
                <a:solidFill>
                  <a:srgbClr val="0070C0"/>
                </a:solidFill>
                <a:latin typeface="Aparajita" pitchFamily="34" charset="0"/>
                <a:cs typeface="Aparajita" pitchFamily="34" charset="0"/>
              </a:rPr>
              <a:t>Religion tended to see the scientific mind-set as rebellious, an attempt to wrestle from God the power to control the Earth. It was seen as the sin of pride, a repetition of the failure of Adam &amp; Eve. </a:t>
            </a:r>
          </a:p>
          <a:p>
            <a:pPr marL="274320" indent="-274320" eaLnBrk="1" fontAlgn="auto" hangingPunct="1">
              <a:spcAft>
                <a:spcPts val="0"/>
              </a:spcAft>
              <a:buClr>
                <a:schemeClr val="accent3"/>
              </a:buClr>
              <a:buFont typeface="Wingdings 2"/>
              <a:buChar char=""/>
              <a:defRPr/>
            </a:pPr>
            <a:r>
              <a:rPr lang="en-GB" sz="2800" b="1" dirty="0">
                <a:solidFill>
                  <a:srgbClr val="0070C0"/>
                </a:solidFill>
                <a:latin typeface="Aparajita" pitchFamily="34" charset="0"/>
                <a:cs typeface="Aparajita" pitchFamily="34" charset="0"/>
              </a:rPr>
              <a:t>Like Prometheus, the scientists were trying to steal fire from heaven.</a:t>
            </a:r>
          </a:p>
          <a:p>
            <a:pPr marL="274320" indent="-274320" eaLnBrk="1" fontAlgn="auto" hangingPunct="1">
              <a:spcAft>
                <a:spcPts val="0"/>
              </a:spcAft>
              <a:buClr>
                <a:schemeClr val="accent3"/>
              </a:buClr>
              <a:buFont typeface="Wingdings 2"/>
              <a:buChar char=""/>
              <a:defRPr/>
            </a:pPr>
            <a:r>
              <a:rPr lang="en-GB" sz="2800" b="1" dirty="0">
                <a:solidFill>
                  <a:srgbClr val="0070C0"/>
                </a:solidFill>
                <a:latin typeface="Aparajita" pitchFamily="34" charset="0"/>
                <a:cs typeface="Aparajita" pitchFamily="34" charset="0"/>
              </a:rPr>
              <a:t>Science was also upstaging the power of the Church.</a:t>
            </a:r>
          </a:p>
          <a:p>
            <a:pPr marL="0" indent="0" eaLnBrk="1" fontAlgn="auto" hangingPunct="1">
              <a:spcAft>
                <a:spcPts val="0"/>
              </a:spcAft>
              <a:buClr>
                <a:schemeClr val="accent3"/>
              </a:buClr>
              <a:buFont typeface="Arial" charset="0"/>
              <a:buNone/>
              <a:defRPr/>
            </a:pPr>
            <a:endParaRPr lang="en-GB" sz="2800" dirty="0">
              <a:solidFill>
                <a:srgbClr val="000000"/>
              </a:solidFill>
            </a:endParaRPr>
          </a:p>
          <a:p>
            <a:pPr marL="274320" indent="-274320" eaLnBrk="1" fontAlgn="auto" hangingPunct="1">
              <a:spcAft>
                <a:spcPts val="0"/>
              </a:spcAft>
              <a:buClr>
                <a:schemeClr val="accent3"/>
              </a:buClr>
              <a:buFont typeface="Wingdings 2"/>
              <a:buChar char=""/>
              <a:defRPr/>
            </a:pPr>
            <a:endParaRPr lang="en-GB" dirty="0"/>
          </a:p>
        </p:txBody>
      </p:sp>
    </p:spTree>
    <p:extLst>
      <p:ext uri="{BB962C8B-B14F-4D97-AF65-F5344CB8AC3E}">
        <p14:creationId xmlns:p14="http://schemas.microsoft.com/office/powerpoint/2010/main" val="1342352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8" y="4221163"/>
            <a:ext cx="8229600" cy="1600200"/>
          </a:xfrm>
        </p:spPr>
        <p:txBody>
          <a:bodyPr/>
          <a:lstStyle/>
          <a:p>
            <a:pPr>
              <a:defRPr/>
            </a:pPr>
            <a:r>
              <a:rPr lang="en-GB" sz="6000" b="1" dirty="0">
                <a:solidFill>
                  <a:schemeClr val="bg1"/>
                </a:solidFill>
              </a:rPr>
              <a:t>Prometheus</a:t>
            </a:r>
          </a:p>
        </p:txBody>
      </p:sp>
    </p:spTree>
    <p:extLst>
      <p:ext uri="{BB962C8B-B14F-4D97-AF65-F5344CB8AC3E}">
        <p14:creationId xmlns:p14="http://schemas.microsoft.com/office/powerpoint/2010/main" val="350939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pPr algn="ctr"/>
            <a:r>
              <a:rPr lang="en-IE" sz="6000" b="1" dirty="0">
                <a:solidFill>
                  <a:srgbClr val="002060"/>
                </a:solidFill>
              </a:rPr>
              <a:t>The Magic Era</a:t>
            </a:r>
          </a:p>
        </p:txBody>
      </p:sp>
      <p:sp>
        <p:nvSpPr>
          <p:cNvPr id="3" name="Content Placeholder 2"/>
          <p:cNvSpPr>
            <a:spLocks noGrp="1"/>
          </p:cNvSpPr>
          <p:nvPr>
            <p:ph idx="1"/>
          </p:nvPr>
        </p:nvSpPr>
        <p:spPr>
          <a:xfrm>
            <a:off x="457200" y="1772816"/>
            <a:ext cx="8229600" cy="5040560"/>
          </a:xfrm>
        </p:spPr>
        <p:txBody>
          <a:bodyPr/>
          <a:lstStyle/>
          <a:p>
            <a:r>
              <a:rPr lang="en-IE" sz="2400" b="1" dirty="0">
                <a:solidFill>
                  <a:srgbClr val="0070C0"/>
                </a:solidFill>
                <a:latin typeface="Aparajita" panose="020B0604020202020204" pitchFamily="34" charset="0"/>
                <a:cs typeface="Aparajita" panose="020B0604020202020204" pitchFamily="34" charset="0"/>
              </a:rPr>
              <a:t>Early humans had no rational explanations for any of the natural phenomena that governed their lives. Everything was mysterious and magical. </a:t>
            </a:r>
          </a:p>
          <a:p>
            <a:r>
              <a:rPr lang="en-IE" sz="2400" b="1" dirty="0">
                <a:solidFill>
                  <a:srgbClr val="0070C0"/>
                </a:solidFill>
                <a:latin typeface="Aparajita" panose="020B0604020202020204" pitchFamily="34" charset="0"/>
                <a:cs typeface="Aparajita" panose="020B0604020202020204" pitchFamily="34" charset="0"/>
              </a:rPr>
              <a:t>Palaeontologists refer to this period in human history as the </a:t>
            </a:r>
            <a:r>
              <a:rPr lang="en-IE" sz="2400" b="1" dirty="0">
                <a:solidFill>
                  <a:srgbClr val="FF0000"/>
                </a:solidFill>
                <a:latin typeface="Aparajita" panose="020B0604020202020204" pitchFamily="34" charset="0"/>
                <a:cs typeface="Aparajita" panose="020B0604020202020204" pitchFamily="34" charset="0"/>
              </a:rPr>
              <a:t>Magical Era. </a:t>
            </a:r>
            <a:r>
              <a:rPr lang="en-IE" sz="2400" b="1" dirty="0">
                <a:solidFill>
                  <a:srgbClr val="0070C0"/>
                </a:solidFill>
                <a:latin typeface="Aparajita" panose="020B0604020202020204" pitchFamily="34" charset="0"/>
                <a:cs typeface="Aparajita" panose="020B0604020202020204" pitchFamily="34" charset="0"/>
              </a:rPr>
              <a:t>Everything was magic.</a:t>
            </a:r>
          </a:p>
          <a:p>
            <a:r>
              <a:rPr lang="en-IE" sz="2400" b="1" dirty="0">
                <a:solidFill>
                  <a:srgbClr val="0070C0"/>
                </a:solidFill>
                <a:latin typeface="Aparajita" panose="020B0604020202020204" pitchFamily="34" charset="0"/>
                <a:cs typeface="Aparajita" panose="020B0604020202020204" pitchFamily="34" charset="0"/>
              </a:rPr>
              <a:t>The religious practice of early humans combined ritual, mythology, spirituality, and magical thinking. </a:t>
            </a:r>
          </a:p>
          <a:p>
            <a:r>
              <a:rPr lang="en-IE" sz="2400" b="1" dirty="0">
                <a:solidFill>
                  <a:srgbClr val="0070C0"/>
                </a:solidFill>
                <a:latin typeface="Aparajita" panose="020B0604020202020204" pitchFamily="34" charset="0"/>
                <a:cs typeface="Aparajita" panose="020B0604020202020204" pitchFamily="34" charset="0"/>
              </a:rPr>
              <a:t>There was a shared belief among them that trees, rivers, plants and animals had a spiritual dimension. (Animism)</a:t>
            </a:r>
          </a:p>
          <a:p>
            <a:r>
              <a:rPr lang="en-IE" sz="2400" b="1" dirty="0">
                <a:solidFill>
                  <a:srgbClr val="0070C0"/>
                </a:solidFill>
                <a:latin typeface="Aparajita" panose="020B0604020202020204" pitchFamily="34" charset="0"/>
                <a:cs typeface="Aparajita" panose="020B0604020202020204" pitchFamily="34" charset="0"/>
              </a:rPr>
              <a:t>The whole environment was pulsating with the Divine Presence.</a:t>
            </a:r>
            <a:endParaRPr lang="en-IE" sz="2400" dirty="0">
              <a:latin typeface="Aparajita" panose="020B0604020202020204" pitchFamily="34" charset="0"/>
              <a:cs typeface="Aparajita" panose="020B0604020202020204" pitchFamily="34" charset="0"/>
            </a:endParaRPr>
          </a:p>
        </p:txBody>
      </p:sp>
      <p:sp>
        <p:nvSpPr>
          <p:cNvPr id="4" name="Slide Number Placeholder 3"/>
          <p:cNvSpPr>
            <a:spLocks noGrp="1"/>
          </p:cNvSpPr>
          <p:nvPr>
            <p:ph type="sldNum" sz="quarter" idx="12"/>
          </p:nvPr>
        </p:nvSpPr>
        <p:spPr/>
        <p:txBody>
          <a:bodyPr/>
          <a:lstStyle/>
          <a:p>
            <a:pPr>
              <a:defRPr/>
            </a:pPr>
            <a:fld id="{DAC2C6D2-66E7-4471-83B3-39CBFC5ED8ED}" type="slidenum">
              <a:rPr lang="en-US" smtClean="0"/>
              <a:pPr>
                <a:defRPr/>
              </a:pPr>
              <a:t>4</a:t>
            </a:fld>
            <a:endParaRPr lang="en-US" dirty="0"/>
          </a:p>
        </p:txBody>
      </p:sp>
    </p:spTree>
    <p:extLst>
      <p:ext uri="{BB962C8B-B14F-4D97-AF65-F5344CB8AC3E}">
        <p14:creationId xmlns:p14="http://schemas.microsoft.com/office/powerpoint/2010/main" val="2968718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1008112"/>
          </a:xfrm>
        </p:spPr>
        <p:txBody>
          <a:bodyPr/>
          <a:lstStyle/>
          <a:p>
            <a:pPr algn="ctr"/>
            <a:r>
              <a:rPr lang="en-GB" b="1" dirty="0">
                <a:solidFill>
                  <a:srgbClr val="002060"/>
                </a:solidFill>
              </a:rPr>
              <a:t>Descartes &amp; Bacon</a:t>
            </a:r>
          </a:p>
        </p:txBody>
      </p:sp>
      <p:sp>
        <p:nvSpPr>
          <p:cNvPr id="4" name="Content Placeholder 3"/>
          <p:cNvSpPr>
            <a:spLocks noGrp="1"/>
          </p:cNvSpPr>
          <p:nvPr>
            <p:ph idx="1"/>
          </p:nvPr>
        </p:nvSpPr>
        <p:spPr>
          <a:xfrm>
            <a:off x="179512" y="1340768"/>
            <a:ext cx="8507288" cy="5112568"/>
          </a:xfrm>
        </p:spPr>
        <p:txBody>
          <a:bodyPr/>
          <a:lstStyle/>
          <a:p>
            <a:r>
              <a:rPr lang="en-GB" sz="2400" b="1" dirty="0">
                <a:solidFill>
                  <a:srgbClr val="0070C0"/>
                </a:solidFill>
                <a:latin typeface="Aparajita" pitchFamily="34" charset="0"/>
                <a:cs typeface="Aparajita" pitchFamily="34" charset="0"/>
              </a:rPr>
              <a:t>Rene Descartes on the Continent and Francis Bacon in England articulated the new approach to Nature.</a:t>
            </a:r>
          </a:p>
          <a:p>
            <a:r>
              <a:rPr lang="en-GB" sz="2400" b="1" dirty="0">
                <a:solidFill>
                  <a:srgbClr val="0070C0"/>
                </a:solidFill>
                <a:latin typeface="Aparajita" pitchFamily="34" charset="0"/>
                <a:cs typeface="Aparajita" pitchFamily="34" charset="0"/>
              </a:rPr>
              <a:t>Nature was a secretive, and spiteful enemy that had to be subdued and rendered powerless.</a:t>
            </a:r>
          </a:p>
          <a:p>
            <a:r>
              <a:rPr lang="en-GB" sz="2400" b="1" dirty="0">
                <a:solidFill>
                  <a:srgbClr val="0070C0"/>
                </a:solidFill>
                <a:latin typeface="Aparajita" pitchFamily="34" charset="0"/>
                <a:cs typeface="Aparajita" pitchFamily="34" charset="0"/>
              </a:rPr>
              <a:t>In order to do this Nature had to be “tortured” and forced to reveal her secrets, just like the unfortunate “witches”.</a:t>
            </a:r>
          </a:p>
          <a:p>
            <a:r>
              <a:rPr lang="en-GB" sz="2400" b="1" dirty="0">
                <a:solidFill>
                  <a:srgbClr val="0070C0"/>
                </a:solidFill>
                <a:latin typeface="Aparajita" pitchFamily="34" charset="0"/>
                <a:cs typeface="Aparajita" pitchFamily="34" charset="0"/>
              </a:rPr>
              <a:t>The goal was to exploit Nature’s secrets for the benefit and advantage of humans.</a:t>
            </a:r>
          </a:p>
          <a:p>
            <a:r>
              <a:rPr lang="en-GB" sz="2400" b="1" dirty="0">
                <a:solidFill>
                  <a:srgbClr val="0070C0"/>
                </a:solidFill>
                <a:latin typeface="Aparajita" pitchFamily="34" charset="0"/>
                <a:cs typeface="Aparajita" pitchFamily="34" charset="0"/>
              </a:rPr>
              <a:t>Science was seen as the tool that would give humans control over nature.</a:t>
            </a:r>
          </a:p>
          <a:p>
            <a:r>
              <a:rPr lang="en-GB" sz="2400" b="1" dirty="0">
                <a:solidFill>
                  <a:srgbClr val="0070C0"/>
                </a:solidFill>
                <a:latin typeface="Aparajita" pitchFamily="34" charset="0"/>
                <a:cs typeface="Aparajita" pitchFamily="34" charset="0"/>
              </a:rPr>
              <a:t>Nature itself becomes a great big treasury of resources to be plundered at human discretion.</a:t>
            </a:r>
          </a:p>
          <a:p>
            <a:endParaRPr lang="en-GB" sz="2400" dirty="0"/>
          </a:p>
        </p:txBody>
      </p:sp>
      <p:sp>
        <p:nvSpPr>
          <p:cNvPr id="2" name="Slide Number Placeholder 1"/>
          <p:cNvSpPr>
            <a:spLocks noGrp="1"/>
          </p:cNvSpPr>
          <p:nvPr>
            <p:ph type="sldNum" sz="quarter" idx="12"/>
          </p:nvPr>
        </p:nvSpPr>
        <p:spPr/>
        <p:txBody>
          <a:bodyPr/>
          <a:lstStyle/>
          <a:p>
            <a:pPr>
              <a:defRPr/>
            </a:pPr>
            <a:fld id="{1856D761-08C1-4CA6-B8BD-C6C434BF1A9F}" type="slidenum">
              <a:rPr lang="en-US" smtClean="0">
                <a:solidFill>
                  <a:srgbClr val="FFFFFF"/>
                </a:solidFill>
              </a:rPr>
              <a:pPr>
                <a:defRPr/>
              </a:pPr>
              <a:t>40</a:t>
            </a:fld>
            <a:endParaRPr lang="en-US">
              <a:solidFill>
                <a:srgbClr val="FFFFFF"/>
              </a:solidFill>
            </a:endParaRPr>
          </a:p>
        </p:txBody>
      </p:sp>
    </p:spTree>
    <p:extLst>
      <p:ext uri="{BB962C8B-B14F-4D97-AF65-F5344CB8AC3E}">
        <p14:creationId xmlns:p14="http://schemas.microsoft.com/office/powerpoint/2010/main" val="1754800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D551462-F191-4B8D-A060-54528FA57BD8}" type="slidenum">
              <a:rPr lang="en-US" smtClean="0">
                <a:solidFill>
                  <a:srgbClr val="FFFFFF"/>
                </a:solidFill>
              </a:rPr>
              <a:pPr>
                <a:defRPr/>
              </a:pPr>
              <a:t>41</a:t>
            </a:fld>
            <a:endParaRPr lang="en-US" dirty="0">
              <a:solidFill>
                <a:srgbClr val="FFFFFF"/>
              </a:solidFill>
            </a:endParaRPr>
          </a:p>
        </p:txBody>
      </p:sp>
      <p:sp>
        <p:nvSpPr>
          <p:cNvPr id="91138" name="Rectangle 2"/>
          <p:cNvSpPr>
            <a:spLocks noGrp="1" noChangeArrowheads="1"/>
          </p:cNvSpPr>
          <p:nvPr>
            <p:ph type="title" idx="4294967295"/>
          </p:nvPr>
        </p:nvSpPr>
        <p:spPr>
          <a:xfrm>
            <a:off x="0" y="228600"/>
            <a:ext cx="8229600" cy="1143000"/>
          </a:xfrm>
        </p:spPr>
        <p:txBody>
          <a:bodyPr anchor="t">
            <a:noAutofit/>
          </a:bodyPr>
          <a:lstStyle/>
          <a:p>
            <a:pPr algn="ctr" eaLnBrk="1" hangingPunct="1">
              <a:defRPr/>
            </a:pPr>
            <a:r>
              <a:rPr lang="en-GB" b="1" dirty="0">
                <a:solidFill>
                  <a:srgbClr val="002060"/>
                </a:solidFill>
              </a:rPr>
              <a:t>Descartes &amp; Bacon</a:t>
            </a:r>
            <a:br>
              <a:rPr lang="en-GB" b="1" dirty="0">
                <a:solidFill>
                  <a:srgbClr val="002060"/>
                </a:solidFill>
              </a:rPr>
            </a:br>
            <a:r>
              <a:rPr lang="en-GB" sz="3600" b="1" dirty="0">
                <a:solidFill>
                  <a:srgbClr val="002060"/>
                </a:solidFill>
              </a:rPr>
              <a:t>Philosophers of the New Science</a:t>
            </a:r>
            <a:endParaRPr lang="en-US" sz="3600" b="1" dirty="0">
              <a:solidFill>
                <a:srgbClr val="002060"/>
              </a:solidFill>
            </a:endParaRPr>
          </a:p>
        </p:txBody>
      </p:sp>
      <p:pic>
        <p:nvPicPr>
          <p:cNvPr id="93188" name="Picture 5" descr="200px-Francis_Bacon%2C_Viscount_St_Alban_from_NPG_%282%29">
            <a:hlinkClick r:id="rId3" tooltip="Francis Bacon, Viscount St Alban from NPG (2).jpg"/>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628775"/>
            <a:ext cx="37020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200px-Frans_Hals_-_Portret_van_Ren%C3%A9_Descartes">
            <a:hlinkClick r:id="rId5" tooltip="Frans Hals - Portret van René Descartes.jpg"/>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1628775"/>
            <a:ext cx="4175894"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56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179512" y="5915198"/>
            <a:ext cx="8964488" cy="923330"/>
          </a:xfrm>
          <a:prstGeom prst="rect">
            <a:avLst/>
          </a:prstGeom>
          <a:solidFill>
            <a:schemeClr val="tx2">
              <a:lumMod val="60000"/>
              <a:lumOff val="40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4400" b="1" dirty="0">
                <a:latin typeface="+mn-lt"/>
                <a:cs typeface="Arial" charset="0"/>
              </a:rPr>
              <a:t>Squeezing Nature of Her Secrets</a:t>
            </a:r>
            <a:r>
              <a:rPr lang="en-GB" altLang="en-US" sz="5400" b="1" dirty="0">
                <a:latin typeface="+mn-lt"/>
                <a:cs typeface="Arial" charset="0"/>
              </a:rPr>
              <a:t>  </a:t>
            </a:r>
          </a:p>
        </p:txBody>
      </p:sp>
    </p:spTree>
    <p:extLst>
      <p:ext uri="{BB962C8B-B14F-4D97-AF65-F5344CB8AC3E}">
        <p14:creationId xmlns:p14="http://schemas.microsoft.com/office/powerpoint/2010/main" val="89409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68313" y="115888"/>
            <a:ext cx="8229600" cy="1143000"/>
          </a:xfrm>
        </p:spPr>
        <p:txBody>
          <a:bodyPr/>
          <a:lstStyle/>
          <a:p>
            <a:pPr algn="ctr" eaLnBrk="1" hangingPunct="1"/>
            <a:r>
              <a:rPr lang="en-GB" altLang="en-US" b="1" dirty="0">
                <a:solidFill>
                  <a:srgbClr val="002060"/>
                </a:solidFill>
              </a:rPr>
              <a:t>Enlightenment Culture</a:t>
            </a:r>
          </a:p>
        </p:txBody>
      </p:sp>
      <p:sp>
        <p:nvSpPr>
          <p:cNvPr id="29699" name="Content Placeholder 2"/>
          <p:cNvSpPr>
            <a:spLocks noGrp="1"/>
          </p:cNvSpPr>
          <p:nvPr>
            <p:ph idx="1"/>
          </p:nvPr>
        </p:nvSpPr>
        <p:spPr>
          <a:xfrm>
            <a:off x="457200" y="1412875"/>
            <a:ext cx="8507413" cy="5184775"/>
          </a:xfrm>
        </p:spPr>
        <p:txBody>
          <a:bodyPr>
            <a:normAutofit/>
          </a:bodyPr>
          <a:lstStyle/>
          <a:p>
            <a:pPr marL="274320" indent="-274320" eaLnBrk="1" fontAlgn="auto" hangingPunct="1">
              <a:spcAft>
                <a:spcPts val="0"/>
              </a:spcAft>
              <a:buClr>
                <a:schemeClr val="accent3"/>
              </a:buClr>
              <a:buFont typeface="Wingdings 2"/>
              <a:buChar char=""/>
              <a:defRPr/>
            </a:pPr>
            <a:r>
              <a:rPr lang="en-GB" sz="3000" dirty="0">
                <a:solidFill>
                  <a:srgbClr val="0070C0"/>
                </a:solidFill>
                <a:latin typeface="Aparajita" pitchFamily="34" charset="0"/>
                <a:cs typeface="Aparajita" pitchFamily="34" charset="0"/>
              </a:rPr>
              <a:t>Enlightenment science drove a deep wedge between the spiritual and the scientific in terms of human knowledge.</a:t>
            </a:r>
          </a:p>
          <a:p>
            <a:pPr marL="274320" indent="-274320" eaLnBrk="1" fontAlgn="auto" hangingPunct="1">
              <a:spcAft>
                <a:spcPts val="0"/>
              </a:spcAft>
              <a:buClr>
                <a:schemeClr val="accent3"/>
              </a:buClr>
              <a:buFont typeface="Wingdings 2"/>
              <a:buChar char=""/>
              <a:defRPr/>
            </a:pPr>
            <a:r>
              <a:rPr lang="en-GB" sz="3000" dirty="0">
                <a:solidFill>
                  <a:srgbClr val="0070C0"/>
                </a:solidFill>
                <a:latin typeface="Aparajita" pitchFamily="34" charset="0"/>
                <a:cs typeface="Aparajita" pitchFamily="34" charset="0"/>
              </a:rPr>
              <a:t>Following the lead of Descartes, science focused its attention on “dead matter” and ignored the spiritual dimension. (Dualism)</a:t>
            </a:r>
          </a:p>
          <a:p>
            <a:pPr marL="274320" indent="-274320" eaLnBrk="1" fontAlgn="auto" hangingPunct="1">
              <a:spcAft>
                <a:spcPts val="0"/>
              </a:spcAft>
              <a:buClr>
                <a:schemeClr val="accent3"/>
              </a:buClr>
              <a:buFont typeface="Wingdings 2"/>
              <a:buChar char=""/>
              <a:defRPr/>
            </a:pPr>
            <a:r>
              <a:rPr lang="en-GB" sz="3000" dirty="0">
                <a:solidFill>
                  <a:srgbClr val="0070C0"/>
                </a:solidFill>
                <a:latin typeface="Aparajita" pitchFamily="34" charset="0"/>
                <a:cs typeface="Aparajita" pitchFamily="34" charset="0"/>
              </a:rPr>
              <a:t>With science came reductionism -  we only get to understand things when we break them down into their constituent parts. Reductionism is still one of the fundamental beliefs of science.</a:t>
            </a:r>
          </a:p>
          <a:p>
            <a:pPr marL="274320" indent="-274320" eaLnBrk="1" fontAlgn="auto" hangingPunct="1">
              <a:spcAft>
                <a:spcPts val="0"/>
              </a:spcAft>
              <a:buClr>
                <a:schemeClr val="accent3"/>
              </a:buClr>
              <a:buFont typeface="Wingdings 2"/>
              <a:buChar char=""/>
              <a:defRPr/>
            </a:pPr>
            <a:r>
              <a:rPr lang="en-GB" sz="3000" dirty="0">
                <a:solidFill>
                  <a:srgbClr val="0070C0"/>
                </a:solidFill>
                <a:latin typeface="Aparajita" pitchFamily="34" charset="0"/>
                <a:cs typeface="Aparajita" pitchFamily="34" charset="0"/>
              </a:rPr>
              <a:t>Religious belief came to be seen as a fossil from a bygone, less enlightened, age. </a:t>
            </a:r>
          </a:p>
          <a:p>
            <a:pPr marL="274320" indent="-274320" eaLnBrk="1" fontAlgn="auto" hangingPunct="1">
              <a:spcAft>
                <a:spcPts val="0"/>
              </a:spcAft>
              <a:buClr>
                <a:schemeClr val="accent3"/>
              </a:buClr>
              <a:buFont typeface="Wingdings 2"/>
              <a:buChar char=""/>
              <a:defRPr/>
            </a:pPr>
            <a:r>
              <a:rPr lang="en-GB" sz="3000" dirty="0">
                <a:solidFill>
                  <a:srgbClr val="0070C0"/>
                </a:solidFill>
                <a:latin typeface="Aparajita" pitchFamily="34" charset="0"/>
                <a:cs typeface="Aparajita" pitchFamily="34" charset="0"/>
              </a:rPr>
              <a:t>Religion had no place in an enlightened society.</a:t>
            </a:r>
          </a:p>
        </p:txBody>
      </p:sp>
    </p:spTree>
    <p:extLst>
      <p:ext uri="{BB962C8B-B14F-4D97-AF65-F5344CB8AC3E}">
        <p14:creationId xmlns:p14="http://schemas.microsoft.com/office/powerpoint/2010/main" val="382376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250825" y="2276475"/>
            <a:ext cx="87852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fontAlgn="base" hangingPunct="1">
              <a:spcBef>
                <a:spcPct val="0"/>
              </a:spcBef>
              <a:spcAft>
                <a:spcPct val="0"/>
              </a:spcAft>
              <a:buFontTx/>
              <a:buNone/>
            </a:pPr>
            <a:r>
              <a:rPr lang="en-GB" altLang="en-US" sz="5400" b="1" dirty="0">
                <a:solidFill>
                  <a:schemeClr val="bg1"/>
                </a:solidFill>
                <a:latin typeface="Apple Chancery"/>
                <a:cs typeface="Apple Chancery"/>
              </a:rPr>
              <a:t>The Earth itself had become a scientific object without a soul. Plato’s Anima Mundi had evaporated.</a:t>
            </a:r>
            <a:endParaRPr lang="en-GB" altLang="en-US" sz="5400" b="1" dirty="0">
              <a:solidFill>
                <a:prstClr val="black"/>
              </a:solidFill>
              <a:latin typeface="Arial" charset="0"/>
              <a:cs typeface="Arial" charset="0"/>
            </a:endParaRPr>
          </a:p>
        </p:txBody>
      </p:sp>
    </p:spTree>
    <p:extLst>
      <p:ext uri="{BB962C8B-B14F-4D97-AF65-F5344CB8AC3E}">
        <p14:creationId xmlns:p14="http://schemas.microsoft.com/office/powerpoint/2010/main" val="3317556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235D8A9-1F70-429E-ABCA-71823892D910}" type="slidenum">
              <a:rPr lang="en-US" smtClean="0"/>
              <a:pPr>
                <a:defRPr/>
              </a:pPr>
              <a:t>45</a:t>
            </a:fld>
            <a:endParaRPr lang="en-US"/>
          </a:p>
        </p:txBody>
      </p:sp>
      <p:sp>
        <p:nvSpPr>
          <p:cNvPr id="2" name="TextBox 1"/>
          <p:cNvSpPr txBox="1"/>
          <p:nvPr/>
        </p:nvSpPr>
        <p:spPr>
          <a:xfrm>
            <a:off x="179512" y="4941168"/>
            <a:ext cx="8424936" cy="1508105"/>
          </a:xfrm>
          <a:prstGeom prst="rect">
            <a:avLst/>
          </a:prstGeom>
          <a:noFill/>
        </p:spPr>
        <p:txBody>
          <a:bodyPr wrap="square" rtlCol="0">
            <a:spAutoFit/>
          </a:bodyPr>
          <a:lstStyle/>
          <a:p>
            <a:pPr algn="ctr"/>
            <a:r>
              <a:rPr lang="en-GB" sz="3200" dirty="0">
                <a:solidFill>
                  <a:srgbClr val="FFFF00"/>
                </a:solidFill>
                <a:latin typeface="Apple Chancery"/>
                <a:cs typeface="Apple Chancery"/>
              </a:rPr>
              <a:t>Nature and nature’s laws lay hid in night</a:t>
            </a:r>
          </a:p>
          <a:p>
            <a:pPr algn="ctr"/>
            <a:r>
              <a:rPr lang="en-GB" sz="3200" dirty="0">
                <a:solidFill>
                  <a:srgbClr val="FFFF00"/>
                </a:solidFill>
                <a:latin typeface="Apple Chancery"/>
                <a:cs typeface="Apple Chancery"/>
              </a:rPr>
              <a:t>God said, “Let Newton be!” and all was light.</a:t>
            </a:r>
          </a:p>
          <a:p>
            <a:pPr algn="r"/>
            <a:r>
              <a:rPr lang="en-GB" sz="2800" b="1" dirty="0">
                <a:solidFill>
                  <a:srgbClr val="FFFF00"/>
                </a:solidFill>
              </a:rPr>
              <a:t>Alexander Pope </a:t>
            </a:r>
          </a:p>
        </p:txBody>
      </p:sp>
    </p:spTree>
    <p:extLst>
      <p:ext uri="{BB962C8B-B14F-4D97-AF65-F5344CB8AC3E}">
        <p14:creationId xmlns:p14="http://schemas.microsoft.com/office/powerpoint/2010/main" val="1587310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39552" y="0"/>
            <a:ext cx="8229600" cy="1143000"/>
          </a:xfrm>
        </p:spPr>
        <p:txBody>
          <a:bodyPr/>
          <a:lstStyle/>
          <a:p>
            <a:pPr algn="ctr">
              <a:defRPr/>
            </a:pPr>
            <a:r>
              <a:rPr lang="en-GB" sz="4800" b="1" dirty="0">
                <a:solidFill>
                  <a:srgbClr val="002060"/>
                </a:solidFill>
              </a:rPr>
              <a:t>Newton’s Machine Universe</a:t>
            </a:r>
          </a:p>
        </p:txBody>
      </p:sp>
      <p:sp>
        <p:nvSpPr>
          <p:cNvPr id="95235" name="Content Placeholder 12"/>
          <p:cNvSpPr>
            <a:spLocks noGrp="1"/>
          </p:cNvSpPr>
          <p:nvPr>
            <p:ph sz="half" idx="1"/>
          </p:nvPr>
        </p:nvSpPr>
        <p:spPr>
          <a:xfrm>
            <a:off x="179512" y="1143000"/>
            <a:ext cx="5508625" cy="5213350"/>
          </a:xfrm>
        </p:spPr>
        <p:txBody>
          <a:bodyPr/>
          <a:lstStyle/>
          <a:p>
            <a:r>
              <a:rPr lang="en-GB" sz="2400" b="1" dirty="0">
                <a:solidFill>
                  <a:srgbClr val="0070C0"/>
                </a:solidFill>
                <a:latin typeface="Garamond" pitchFamily="18" charset="0"/>
              </a:rPr>
              <a:t>Newton discovered the Universal Law of Gravitational Attraction. In 1686 he published “Principia” with the famous</a:t>
            </a:r>
          </a:p>
          <a:p>
            <a:pPr>
              <a:buFontTx/>
              <a:buNone/>
            </a:pPr>
            <a:r>
              <a:rPr lang="en-GB" sz="2400" b="1" dirty="0">
                <a:solidFill>
                  <a:srgbClr val="0070C0"/>
                </a:solidFill>
                <a:latin typeface="Garamond" pitchFamily="18" charset="0"/>
              </a:rPr>
              <a:t>	equation 	F = </a:t>
            </a:r>
            <a:r>
              <a:rPr lang="en-GB" sz="2400" b="1" dirty="0" err="1">
                <a:solidFill>
                  <a:srgbClr val="0070C0"/>
                </a:solidFill>
                <a:latin typeface="Garamond" pitchFamily="18" charset="0"/>
              </a:rPr>
              <a:t>GMm</a:t>
            </a:r>
            <a:r>
              <a:rPr lang="en-GB" sz="2400" b="1" dirty="0">
                <a:solidFill>
                  <a:srgbClr val="0070C0"/>
                </a:solidFill>
                <a:latin typeface="Garamond" pitchFamily="18" charset="0"/>
              </a:rPr>
              <a:t>/</a:t>
            </a:r>
            <a:r>
              <a:rPr lang="en-GB" sz="2400" b="1" dirty="0">
                <a:solidFill>
                  <a:srgbClr val="0070C0"/>
                </a:solidFill>
              </a:rPr>
              <a:t>r</a:t>
            </a:r>
            <a:r>
              <a:rPr lang="en-GB" sz="2400" b="1" baseline="30000" dirty="0">
                <a:solidFill>
                  <a:srgbClr val="0070C0"/>
                </a:solidFill>
              </a:rPr>
              <a:t>2</a:t>
            </a:r>
            <a:endParaRPr lang="en-GB" sz="2400" b="1" dirty="0">
              <a:solidFill>
                <a:srgbClr val="0070C0"/>
              </a:solidFill>
              <a:latin typeface="Garamond" pitchFamily="18" charset="0"/>
            </a:endParaRPr>
          </a:p>
          <a:p>
            <a:r>
              <a:rPr lang="en-GB" sz="2400" b="1" dirty="0">
                <a:solidFill>
                  <a:srgbClr val="0070C0"/>
                </a:solidFill>
                <a:latin typeface="Garamond" pitchFamily="18" charset="0"/>
              </a:rPr>
              <a:t>He derived Kepler’s Three Laws of Planetary Motion from the Law of Gravitational Attraction.</a:t>
            </a:r>
          </a:p>
          <a:p>
            <a:r>
              <a:rPr lang="en-GB" sz="2400" b="1" dirty="0">
                <a:solidFill>
                  <a:srgbClr val="0070C0"/>
                </a:solidFill>
                <a:latin typeface="Garamond" pitchFamily="18" charset="0"/>
              </a:rPr>
              <a:t>Newton was confident that his Law could account for the behaviour of all of the heavenly bodies.</a:t>
            </a:r>
          </a:p>
          <a:p>
            <a:r>
              <a:rPr lang="en-GB" sz="2400" b="1" dirty="0">
                <a:solidFill>
                  <a:srgbClr val="0070C0"/>
                </a:solidFill>
                <a:latin typeface="Garamond" pitchFamily="18" charset="0"/>
              </a:rPr>
              <a:t>In applying his equations, all Newton needed to know were the conditions that prevailed at any particular time. </a:t>
            </a:r>
          </a:p>
        </p:txBody>
      </p:sp>
      <p:pic>
        <p:nvPicPr>
          <p:cNvPr id="95236" name="Content Placeholder 14" descr="6043-Sir-Isaac-Newtons-Universal-Law-Of-Gravitation-Clipart-Picture.jp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8144" y="1590674"/>
            <a:ext cx="3635896" cy="4433888"/>
          </a:xfrm>
        </p:spPr>
      </p:pic>
      <p:sp>
        <p:nvSpPr>
          <p:cNvPr id="5" name="Slide Number Placeholder 4"/>
          <p:cNvSpPr>
            <a:spLocks noGrp="1"/>
          </p:cNvSpPr>
          <p:nvPr>
            <p:ph type="sldNum" sz="quarter" idx="12"/>
          </p:nvPr>
        </p:nvSpPr>
        <p:spPr/>
        <p:txBody>
          <a:bodyPr/>
          <a:lstStyle/>
          <a:p>
            <a:pPr>
              <a:defRPr/>
            </a:pPr>
            <a:fld id="{2AF62E15-DECA-452C-BA40-9BFD8BEC147D}" type="slidenum">
              <a:rPr lang="en-US" smtClean="0">
                <a:solidFill>
                  <a:srgbClr val="FFFFFF"/>
                </a:solidFill>
              </a:rPr>
              <a:pPr>
                <a:defRPr/>
              </a:pPr>
              <a:t>46</a:t>
            </a:fld>
            <a:endParaRPr lang="en-US">
              <a:solidFill>
                <a:srgbClr val="FFFFFF"/>
              </a:solidFill>
            </a:endParaRPr>
          </a:p>
        </p:txBody>
      </p:sp>
    </p:spTree>
    <p:extLst>
      <p:ext uri="{BB962C8B-B14F-4D97-AF65-F5344CB8AC3E}">
        <p14:creationId xmlns:p14="http://schemas.microsoft.com/office/powerpoint/2010/main" val="2033330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84F2AE-41DE-4F80-9570-1A2AE6A1085A}" type="slidenum">
              <a:rPr lang="en-US" smtClean="0">
                <a:solidFill>
                  <a:srgbClr val="FFFFFF"/>
                </a:solidFill>
              </a:rPr>
              <a:pPr>
                <a:defRPr/>
              </a:pPr>
              <a:t>47</a:t>
            </a:fld>
            <a:endParaRPr lang="en-US">
              <a:solidFill>
                <a:srgbClr val="FFFFFF"/>
              </a:solidFill>
            </a:endParaRPr>
          </a:p>
        </p:txBody>
      </p:sp>
      <p:sp>
        <p:nvSpPr>
          <p:cNvPr id="108546" name="Rectangle 2"/>
          <p:cNvSpPr>
            <a:spLocks noGrp="1" noChangeArrowheads="1"/>
          </p:cNvSpPr>
          <p:nvPr>
            <p:ph type="title" idx="4294967295"/>
          </p:nvPr>
        </p:nvSpPr>
        <p:spPr>
          <a:xfrm>
            <a:off x="539552" y="476672"/>
            <a:ext cx="8229600" cy="1143000"/>
          </a:xfrm>
        </p:spPr>
        <p:txBody>
          <a:bodyPr anchor="t">
            <a:noAutofit/>
          </a:bodyPr>
          <a:lstStyle/>
          <a:p>
            <a:pPr algn="ctr" eaLnBrk="1" hangingPunct="1">
              <a:defRPr/>
            </a:pPr>
            <a:r>
              <a:rPr lang="en-GB" b="1" dirty="0">
                <a:solidFill>
                  <a:srgbClr val="002060"/>
                </a:solidFill>
              </a:rPr>
              <a:t>Newtonian Universe</a:t>
            </a:r>
            <a:endParaRPr lang="en-US" b="1" dirty="0">
              <a:solidFill>
                <a:srgbClr val="002060"/>
              </a:solidFill>
            </a:endParaRPr>
          </a:p>
        </p:txBody>
      </p:sp>
      <p:sp>
        <p:nvSpPr>
          <p:cNvPr id="97283" name="Rectangle 3"/>
          <p:cNvSpPr>
            <a:spLocks noGrp="1" noChangeArrowheads="1"/>
          </p:cNvSpPr>
          <p:nvPr>
            <p:ph idx="4294967295"/>
          </p:nvPr>
        </p:nvSpPr>
        <p:spPr>
          <a:xfrm>
            <a:off x="323528" y="1484784"/>
            <a:ext cx="8496944" cy="5039840"/>
          </a:xfrm>
        </p:spPr>
        <p:txBody>
          <a:bodyPr/>
          <a:lstStyle/>
          <a:p>
            <a:pPr eaLnBrk="1" hangingPunct="1">
              <a:lnSpc>
                <a:spcPct val="90000"/>
              </a:lnSpc>
            </a:pPr>
            <a:r>
              <a:rPr lang="en-GB" sz="2800" b="1" dirty="0">
                <a:solidFill>
                  <a:srgbClr val="0070C0"/>
                </a:solidFill>
                <a:latin typeface="Aparajita" pitchFamily="34" charset="0"/>
                <a:cs typeface="Aparajita" pitchFamily="34" charset="0"/>
              </a:rPr>
              <a:t>According to Newton, the Universe is a great big machine, just like a clock.</a:t>
            </a:r>
          </a:p>
          <a:p>
            <a:pPr eaLnBrk="1" hangingPunct="1">
              <a:lnSpc>
                <a:spcPct val="90000"/>
              </a:lnSpc>
            </a:pPr>
            <a:r>
              <a:rPr lang="en-GB" sz="2800" b="1" dirty="0">
                <a:solidFill>
                  <a:srgbClr val="0070C0"/>
                </a:solidFill>
                <a:latin typeface="Aparajita" pitchFamily="34" charset="0"/>
                <a:cs typeface="Aparajita" pitchFamily="34" charset="0"/>
              </a:rPr>
              <a:t>Like a machine, the behaviour of the Universe is totally predictable given the starting conditions.</a:t>
            </a:r>
          </a:p>
          <a:p>
            <a:pPr eaLnBrk="1" hangingPunct="1">
              <a:lnSpc>
                <a:spcPct val="90000"/>
              </a:lnSpc>
            </a:pPr>
            <a:r>
              <a:rPr lang="en-GB" sz="2800" b="1" dirty="0">
                <a:solidFill>
                  <a:srgbClr val="0070C0"/>
                </a:solidFill>
                <a:latin typeface="Aparajita" pitchFamily="34" charset="0"/>
                <a:cs typeface="Aparajita" pitchFamily="34" charset="0"/>
              </a:rPr>
              <a:t>The only need for God in the process was the need to have someone to wind up the clock at the beginning, and then let it run on doing its own thing.</a:t>
            </a:r>
          </a:p>
          <a:p>
            <a:pPr eaLnBrk="1" hangingPunct="1">
              <a:lnSpc>
                <a:spcPct val="90000"/>
              </a:lnSpc>
            </a:pPr>
            <a:r>
              <a:rPr lang="en-GB" sz="2800" b="1" dirty="0">
                <a:solidFill>
                  <a:srgbClr val="0070C0"/>
                </a:solidFill>
                <a:latin typeface="Aparajita" pitchFamily="34" charset="0"/>
                <a:cs typeface="Aparajita" pitchFamily="34" charset="0"/>
              </a:rPr>
              <a:t>In this scenario, Enlightenment Science replaces God in providing rational explanations for Nature’s mysteries.</a:t>
            </a:r>
          </a:p>
          <a:p>
            <a:pPr eaLnBrk="1" hangingPunct="1">
              <a:lnSpc>
                <a:spcPct val="90000"/>
              </a:lnSpc>
            </a:pPr>
            <a:endParaRPr lang="en-GB" sz="2800" dirty="0">
              <a:solidFill>
                <a:srgbClr val="FFFF00"/>
              </a:solidFill>
              <a:latin typeface="Garamond" pitchFamily="18" charset="0"/>
            </a:endParaRPr>
          </a:p>
          <a:p>
            <a:pPr eaLnBrk="1" hangingPunct="1">
              <a:lnSpc>
                <a:spcPct val="90000"/>
              </a:lnSpc>
              <a:buFontTx/>
              <a:buNone/>
            </a:pPr>
            <a:endParaRPr lang="en-GB" sz="2800" dirty="0">
              <a:solidFill>
                <a:srgbClr val="FFFF00"/>
              </a:solidFill>
              <a:latin typeface="Garamond" pitchFamily="18" charset="0"/>
            </a:endParaRPr>
          </a:p>
          <a:p>
            <a:pPr eaLnBrk="1" hangingPunct="1">
              <a:lnSpc>
                <a:spcPct val="90000"/>
              </a:lnSpc>
            </a:pPr>
            <a:endParaRPr lang="en-US" sz="2800" dirty="0"/>
          </a:p>
        </p:txBody>
      </p:sp>
    </p:spTree>
    <p:extLst>
      <p:ext uri="{BB962C8B-B14F-4D97-AF65-F5344CB8AC3E}">
        <p14:creationId xmlns:p14="http://schemas.microsoft.com/office/powerpoint/2010/main" val="4061209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descr="god_science_080102_m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3929063" cy="584200"/>
          </a:xfrm>
          <a:prstGeom prst="rect">
            <a:avLst/>
          </a:prstGeom>
          <a:noFill/>
        </p:spPr>
        <p:txBody>
          <a:bodyPr>
            <a:spAutoFit/>
          </a:bodyPr>
          <a:lstStyle/>
          <a:p>
            <a:pPr algn="ctr" eaLnBrk="0" fontAlgn="base" hangingPunct="0">
              <a:spcBef>
                <a:spcPct val="0"/>
              </a:spcBef>
              <a:spcAft>
                <a:spcPct val="0"/>
              </a:spcAft>
              <a:defRPr/>
            </a:pPr>
            <a:endParaRPr lang="en-GB" sz="3200" b="1" strike="sngStrike" dirty="0">
              <a:solidFill>
                <a:srgbClr val="E3E3FF">
                  <a:lumMod val="50000"/>
                </a:srgbClr>
              </a:solidFill>
            </a:endParaRPr>
          </a:p>
        </p:txBody>
      </p:sp>
      <p:sp>
        <p:nvSpPr>
          <p:cNvPr id="4" name="Slide Number Placeholder 3"/>
          <p:cNvSpPr>
            <a:spLocks noGrp="1"/>
          </p:cNvSpPr>
          <p:nvPr>
            <p:ph type="sldNum" sz="quarter" idx="12"/>
          </p:nvPr>
        </p:nvSpPr>
        <p:spPr/>
        <p:txBody>
          <a:bodyPr/>
          <a:lstStyle/>
          <a:p>
            <a:pPr>
              <a:defRPr/>
            </a:pPr>
            <a:fld id="{A8ACA37D-EF7C-4ABE-87A8-43BDAA04730A}" type="slidenum">
              <a:rPr lang="en-US" smtClean="0">
                <a:solidFill>
                  <a:srgbClr val="FFFFFF"/>
                </a:solidFill>
              </a:rPr>
              <a:pPr>
                <a:defRPr/>
              </a:pPr>
              <a:t>48</a:t>
            </a:fld>
            <a:endParaRPr lang="en-US" dirty="0">
              <a:solidFill>
                <a:srgbClr val="FFFFFF"/>
              </a:solidFill>
            </a:endParaRPr>
          </a:p>
        </p:txBody>
      </p:sp>
      <p:sp>
        <p:nvSpPr>
          <p:cNvPr id="99333" name="TextBox 4"/>
          <p:cNvSpPr txBox="1">
            <a:spLocks noChangeArrowheads="1"/>
          </p:cNvSpPr>
          <p:nvPr/>
        </p:nvSpPr>
        <p:spPr bwMode="auto">
          <a:xfrm>
            <a:off x="300673" y="292100"/>
            <a:ext cx="5567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GB" sz="4000" b="1" dirty="0">
                <a:solidFill>
                  <a:srgbClr val="003399"/>
                </a:solidFill>
              </a:rPr>
              <a:t>Consequences</a:t>
            </a:r>
          </a:p>
        </p:txBody>
      </p:sp>
      <p:sp>
        <p:nvSpPr>
          <p:cNvPr id="2" name="TextBox 1"/>
          <p:cNvSpPr txBox="1"/>
          <p:nvPr/>
        </p:nvSpPr>
        <p:spPr>
          <a:xfrm>
            <a:off x="467544" y="5877272"/>
            <a:ext cx="6192688" cy="923330"/>
          </a:xfrm>
          <a:prstGeom prst="rect">
            <a:avLst/>
          </a:prstGeom>
          <a:noFill/>
        </p:spPr>
        <p:txBody>
          <a:bodyPr wrap="square" rtlCol="0">
            <a:spAutoFit/>
          </a:bodyPr>
          <a:lstStyle/>
          <a:p>
            <a:pPr algn="ctr"/>
            <a:r>
              <a:rPr lang="en-GB" sz="5400" b="1" dirty="0">
                <a:solidFill>
                  <a:srgbClr val="FFC000"/>
                </a:solidFill>
              </a:rPr>
              <a:t>Science or God</a:t>
            </a:r>
            <a:endParaRPr lang="en-IE" sz="5400" dirty="0"/>
          </a:p>
        </p:txBody>
      </p:sp>
    </p:spTree>
    <p:extLst>
      <p:ext uri="{BB962C8B-B14F-4D97-AF65-F5344CB8AC3E}">
        <p14:creationId xmlns:p14="http://schemas.microsoft.com/office/powerpoint/2010/main" val="2102865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lstStyle/>
          <a:p>
            <a:pPr algn="ctr">
              <a:defRPr/>
            </a:pPr>
            <a:r>
              <a:rPr lang="en-GB" sz="5400" b="1" dirty="0">
                <a:solidFill>
                  <a:srgbClr val="002060"/>
                </a:solidFill>
              </a:rPr>
              <a:t>Age of Enlightenment</a:t>
            </a:r>
          </a:p>
        </p:txBody>
      </p:sp>
      <p:sp>
        <p:nvSpPr>
          <p:cNvPr id="6" name="Content Placeholder 5"/>
          <p:cNvSpPr>
            <a:spLocks noGrp="1"/>
          </p:cNvSpPr>
          <p:nvPr>
            <p:ph idx="1"/>
          </p:nvPr>
        </p:nvSpPr>
        <p:spPr>
          <a:xfrm>
            <a:off x="539552" y="1412776"/>
            <a:ext cx="8229600" cy="4896544"/>
          </a:xfrm>
        </p:spPr>
        <p:txBody>
          <a:bodyPr>
            <a:normAutofit lnSpcReduction="10000"/>
          </a:bodyPr>
          <a:lstStyle/>
          <a:p>
            <a:pPr>
              <a:defRPr/>
            </a:pPr>
            <a:r>
              <a:rPr lang="en-GB" b="1" dirty="0">
                <a:solidFill>
                  <a:srgbClr val="0070C0"/>
                </a:solidFill>
                <a:latin typeface="Aparajita" pitchFamily="34" charset="0"/>
                <a:cs typeface="Aparajita" pitchFamily="34" charset="0"/>
              </a:rPr>
              <a:t>The emergence of secular science, freed from the shackles of religious dogma, gave rise to a powerful sense of hubris in Western secular society.</a:t>
            </a:r>
          </a:p>
          <a:p>
            <a:pPr>
              <a:defRPr/>
            </a:pPr>
            <a:r>
              <a:rPr lang="en-GB" b="1" dirty="0">
                <a:solidFill>
                  <a:srgbClr val="0070C0"/>
                </a:solidFill>
                <a:latin typeface="Aparajita" pitchFamily="34" charset="0"/>
                <a:cs typeface="Aparajita" pitchFamily="34" charset="0"/>
              </a:rPr>
              <a:t>Science would provide the answer for all of human needs, and would provide answers for all of its unanswered questions. </a:t>
            </a:r>
          </a:p>
          <a:p>
            <a:pPr>
              <a:defRPr/>
            </a:pPr>
            <a:r>
              <a:rPr lang="en-GB" b="1" dirty="0">
                <a:solidFill>
                  <a:srgbClr val="0070C0"/>
                </a:solidFill>
                <a:latin typeface="Aparajita" pitchFamily="34" charset="0"/>
                <a:cs typeface="Aparajita" pitchFamily="34" charset="0"/>
              </a:rPr>
              <a:t>Events like the Bubonic Plague would be a thing of the past. </a:t>
            </a:r>
          </a:p>
          <a:p>
            <a:pPr>
              <a:defRPr/>
            </a:pPr>
            <a:r>
              <a:rPr lang="en-GB" b="1" dirty="0">
                <a:solidFill>
                  <a:srgbClr val="FF0000"/>
                </a:solidFill>
                <a:latin typeface="Aparajita" pitchFamily="34" charset="0"/>
                <a:cs typeface="Aparajita" pitchFamily="34" charset="0"/>
              </a:rPr>
              <a:t>Human hubris &amp; arrogance were the defining quality of the Enlightenment Era.</a:t>
            </a:r>
          </a:p>
          <a:p>
            <a:pPr>
              <a:defRPr/>
            </a:pPr>
            <a:r>
              <a:rPr lang="en-GB" b="1" dirty="0">
                <a:solidFill>
                  <a:srgbClr val="0070C0"/>
                </a:solidFill>
                <a:latin typeface="Aparajita" pitchFamily="34" charset="0"/>
                <a:cs typeface="Aparajita" pitchFamily="34" charset="0"/>
              </a:rPr>
              <a:t>Technology blossomed, and industrial barons exploited the resources of the Earth with frenzied enthusiasm.</a:t>
            </a:r>
          </a:p>
          <a:p>
            <a:pPr>
              <a:defRPr/>
            </a:pPr>
            <a:r>
              <a:rPr lang="en-GB" b="1" dirty="0">
                <a:solidFill>
                  <a:srgbClr val="0070C0"/>
                </a:solidFill>
                <a:latin typeface="Aparajita" pitchFamily="34" charset="0"/>
                <a:cs typeface="Aparajita" pitchFamily="34" charset="0"/>
              </a:rPr>
              <a:t>Among the new elite, religion came to be regarded as superstitious nonsense. </a:t>
            </a:r>
          </a:p>
        </p:txBody>
      </p:sp>
    </p:spTree>
    <p:extLst>
      <p:ext uri="{BB962C8B-B14F-4D97-AF65-F5344CB8AC3E}">
        <p14:creationId xmlns:p14="http://schemas.microsoft.com/office/powerpoint/2010/main" val="88339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8229600" cy="1143000"/>
          </a:xfrm>
        </p:spPr>
        <p:txBody>
          <a:bodyPr/>
          <a:lstStyle/>
          <a:p>
            <a:pPr algn="ctr"/>
            <a:r>
              <a:rPr lang="en-IE" b="1" dirty="0">
                <a:solidFill>
                  <a:srgbClr val="002060"/>
                </a:solidFill>
              </a:rPr>
              <a:t>Early Humans &amp; Earth </a:t>
            </a:r>
          </a:p>
        </p:txBody>
      </p:sp>
      <p:sp>
        <p:nvSpPr>
          <p:cNvPr id="4" name="Content Placeholder 3"/>
          <p:cNvSpPr>
            <a:spLocks noGrp="1"/>
          </p:cNvSpPr>
          <p:nvPr>
            <p:ph idx="1"/>
          </p:nvPr>
        </p:nvSpPr>
        <p:spPr>
          <a:xfrm>
            <a:off x="457200" y="1700809"/>
            <a:ext cx="8229600" cy="4623792"/>
          </a:xfrm>
        </p:spPr>
        <p:txBody>
          <a:bodyPr/>
          <a:lstStyle/>
          <a:p>
            <a:r>
              <a:rPr lang="en-IE" sz="2800" b="1" dirty="0">
                <a:solidFill>
                  <a:srgbClr val="0070C0"/>
                </a:solidFill>
                <a:latin typeface="Aparajita" panose="020B0604020202020204" pitchFamily="34" charset="0"/>
                <a:cs typeface="Aparajita" panose="020B0604020202020204" pitchFamily="34" charset="0"/>
              </a:rPr>
              <a:t>The religious beliefs of our ancestors encouraged a warm and respectful attitude towards the Earth.</a:t>
            </a:r>
          </a:p>
          <a:p>
            <a:r>
              <a:rPr lang="en-IE" sz="2800" b="1" dirty="0">
                <a:solidFill>
                  <a:srgbClr val="0070C0"/>
                </a:solidFill>
                <a:latin typeface="Aparajita" panose="020B0604020202020204" pitchFamily="34" charset="0"/>
                <a:cs typeface="Aparajita" panose="020B0604020202020204" pitchFamily="34" charset="0"/>
              </a:rPr>
              <a:t>The Earth was regarded as a mother figure and this was reflected in religious rituals and celebrations.</a:t>
            </a:r>
          </a:p>
          <a:p>
            <a:r>
              <a:rPr lang="en-IE" sz="2800" b="1" dirty="0">
                <a:solidFill>
                  <a:srgbClr val="0070C0"/>
                </a:solidFill>
                <a:latin typeface="Aparajita" panose="020B0604020202020204" pitchFamily="34" charset="0"/>
                <a:cs typeface="Aparajita" panose="020B0604020202020204" pitchFamily="34" charset="0"/>
              </a:rPr>
              <a:t>There were many gods and goddesses; they had responsibility for rivers and seas, forests, and mountains, sun and moon and stars.</a:t>
            </a:r>
          </a:p>
          <a:p>
            <a:r>
              <a:rPr lang="en-IE" sz="2800" b="1" dirty="0">
                <a:solidFill>
                  <a:srgbClr val="0070C0"/>
                </a:solidFill>
                <a:latin typeface="Aparajita" panose="020B0604020202020204" pitchFamily="34" charset="0"/>
                <a:cs typeface="Aparajita" panose="020B0604020202020204" pitchFamily="34" charset="0"/>
              </a:rPr>
              <a:t>All of creation exuded a Sacred Presence.</a:t>
            </a:r>
          </a:p>
          <a:p>
            <a:r>
              <a:rPr lang="en-IE" sz="2800" b="1" dirty="0">
                <a:solidFill>
                  <a:srgbClr val="0070C0"/>
                </a:solidFill>
                <a:latin typeface="Aparajita" panose="020B0604020202020204" pitchFamily="34" charset="0"/>
                <a:cs typeface="Aparajita" panose="020B0604020202020204" pitchFamily="34" charset="0"/>
              </a:rPr>
              <a:t>The sacred and the secular were interwoven in cultural practice  across many societies and traditions.</a:t>
            </a:r>
          </a:p>
          <a:p>
            <a:endParaRPr lang="en-IE" dirty="0">
              <a:latin typeface="Aparajita" panose="020B0604020202020204" pitchFamily="34" charset="0"/>
              <a:cs typeface="Aparajita" panose="020B0604020202020204" pitchFamily="34" charset="0"/>
            </a:endParaRPr>
          </a:p>
        </p:txBody>
      </p:sp>
      <p:sp>
        <p:nvSpPr>
          <p:cNvPr id="2" name="Slide Number Placeholder 1"/>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5</a:t>
            </a:fld>
            <a:endParaRPr lang="en-GB" dirty="0">
              <a:solidFill>
                <a:prstClr val="black">
                  <a:lumMod val="65000"/>
                  <a:lumOff val="35000"/>
                </a:prstClr>
              </a:solidFill>
            </a:endParaRPr>
          </a:p>
        </p:txBody>
      </p:sp>
    </p:spTree>
    <p:extLst>
      <p:ext uri="{BB962C8B-B14F-4D97-AF65-F5344CB8AC3E}">
        <p14:creationId xmlns:p14="http://schemas.microsoft.com/office/powerpoint/2010/main" val="3994488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8229600" cy="1143000"/>
          </a:xfrm>
        </p:spPr>
        <p:txBody>
          <a:bodyPr/>
          <a:lstStyle/>
          <a:p>
            <a:pPr algn="ctr">
              <a:defRPr/>
            </a:pPr>
            <a:r>
              <a:rPr lang="en-GB" b="1" dirty="0">
                <a:solidFill>
                  <a:srgbClr val="002060"/>
                </a:solidFill>
              </a:rPr>
              <a:t>Theory of Evolution </a:t>
            </a:r>
          </a:p>
        </p:txBody>
      </p:sp>
      <p:sp>
        <p:nvSpPr>
          <p:cNvPr id="3" name="Content Placeholder 2"/>
          <p:cNvSpPr>
            <a:spLocks noGrp="1"/>
          </p:cNvSpPr>
          <p:nvPr>
            <p:ph idx="1"/>
          </p:nvPr>
        </p:nvSpPr>
        <p:spPr>
          <a:xfrm>
            <a:off x="457200" y="1340768"/>
            <a:ext cx="8229600" cy="4983833"/>
          </a:xfrm>
        </p:spPr>
        <p:txBody>
          <a:bodyPr>
            <a:noAutofit/>
          </a:bodyPr>
          <a:lstStyle/>
          <a:p>
            <a:pPr>
              <a:defRPr/>
            </a:pPr>
            <a:r>
              <a:rPr lang="en-GB" sz="3000" b="1" dirty="0">
                <a:solidFill>
                  <a:srgbClr val="0070C0"/>
                </a:solidFill>
                <a:latin typeface="Aparajita" pitchFamily="34" charset="0"/>
                <a:cs typeface="Aparajita" pitchFamily="34" charset="0"/>
              </a:rPr>
              <a:t>In 1859, Charles Darwin published his famous book “The Origin of Species by Means of Natural Selection”.</a:t>
            </a:r>
          </a:p>
          <a:p>
            <a:pPr>
              <a:defRPr/>
            </a:pPr>
            <a:r>
              <a:rPr lang="en-GB" sz="3000" b="1" dirty="0">
                <a:solidFill>
                  <a:srgbClr val="0070C0"/>
                </a:solidFill>
                <a:latin typeface="Aparajita" pitchFamily="34" charset="0"/>
                <a:cs typeface="Aparajita" pitchFamily="34" charset="0"/>
              </a:rPr>
              <a:t>This volume had a profound effect on science, religion and cultural generally.</a:t>
            </a:r>
          </a:p>
          <a:p>
            <a:pPr>
              <a:defRPr/>
            </a:pPr>
            <a:r>
              <a:rPr lang="en-GB" sz="3000" b="1" dirty="0">
                <a:solidFill>
                  <a:srgbClr val="0070C0"/>
                </a:solidFill>
                <a:latin typeface="Aparajita" pitchFamily="34" charset="0"/>
                <a:cs typeface="Aparajita" pitchFamily="34" charset="0"/>
              </a:rPr>
              <a:t>For secular science, it was the final nail in the coffin of religious belief.</a:t>
            </a:r>
          </a:p>
          <a:p>
            <a:pPr>
              <a:defRPr/>
            </a:pPr>
            <a:r>
              <a:rPr lang="en-GB" sz="3000" b="1" dirty="0">
                <a:solidFill>
                  <a:srgbClr val="0070C0"/>
                </a:solidFill>
                <a:latin typeface="Aparajita" pitchFamily="34" charset="0"/>
                <a:cs typeface="Aparajita" pitchFamily="34" charset="0"/>
              </a:rPr>
              <a:t>Death of God – The Will to Power -  </a:t>
            </a:r>
          </a:p>
          <a:p>
            <a:pPr marL="0" indent="0" algn="r">
              <a:buNone/>
              <a:defRPr/>
            </a:pPr>
            <a:r>
              <a:rPr lang="en-GB" sz="3000" b="1" dirty="0">
                <a:solidFill>
                  <a:srgbClr val="002060"/>
                </a:solidFill>
                <a:latin typeface="Aparajita" pitchFamily="34" charset="0"/>
                <a:cs typeface="Aparajita" pitchFamily="34" charset="0"/>
              </a:rPr>
              <a:t>Friedrich Nietzsche 1844 – 1900   </a:t>
            </a:r>
            <a:r>
              <a:rPr lang="en-GB" sz="3200" i="1" dirty="0">
                <a:solidFill>
                  <a:srgbClr val="0070C0"/>
                </a:solidFill>
                <a:latin typeface="Aparajita" pitchFamily="34" charset="0"/>
                <a:cs typeface="Aparajita" pitchFamily="34" charset="0"/>
              </a:rPr>
              <a:t>                           </a:t>
            </a:r>
            <a:endParaRPr lang="en-GB" sz="3200" dirty="0">
              <a:solidFill>
                <a:srgbClr val="0070C0"/>
              </a:solidFill>
              <a:latin typeface="Aparajita" pitchFamily="34" charset="0"/>
              <a:cs typeface="Aparajita" pitchFamily="34" charset="0"/>
            </a:endParaRPr>
          </a:p>
        </p:txBody>
      </p:sp>
      <p:sp>
        <p:nvSpPr>
          <p:cNvPr id="5" name="Slide Number Placeholder 4"/>
          <p:cNvSpPr>
            <a:spLocks noGrp="1"/>
          </p:cNvSpPr>
          <p:nvPr>
            <p:ph type="sldNum" sz="quarter" idx="12"/>
          </p:nvPr>
        </p:nvSpPr>
        <p:spPr/>
        <p:txBody>
          <a:bodyPr/>
          <a:lstStyle/>
          <a:p>
            <a:pPr>
              <a:defRPr/>
            </a:pPr>
            <a:fld id="{4D46BA21-C8E6-491E-B63F-E6C11B92B345}" type="slidenum">
              <a:rPr lang="en-GB" smtClean="0">
                <a:solidFill>
                  <a:srgbClr val="04617B">
                    <a:shade val="90000"/>
                  </a:srgbClr>
                </a:solidFill>
              </a:rPr>
              <a:pPr>
                <a:defRPr/>
              </a:pPr>
              <a:t>50</a:t>
            </a:fld>
            <a:endParaRPr lang="en-GB" dirty="0">
              <a:solidFill>
                <a:srgbClr val="04617B">
                  <a:shade val="90000"/>
                </a:srgb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973" y="0"/>
            <a:ext cx="1369765" cy="193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650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60648"/>
            <a:ext cx="8229600" cy="1143000"/>
          </a:xfrm>
        </p:spPr>
        <p:txBody>
          <a:bodyPr/>
          <a:lstStyle/>
          <a:p>
            <a:pPr algn="ctr"/>
            <a:r>
              <a:rPr lang="en-GB" b="1" dirty="0">
                <a:solidFill>
                  <a:srgbClr val="002060"/>
                </a:solidFill>
              </a:rPr>
              <a:t>Declining Status of Human</a:t>
            </a:r>
          </a:p>
        </p:txBody>
      </p:sp>
      <p:sp>
        <p:nvSpPr>
          <p:cNvPr id="7" name="Content Placeholder 6"/>
          <p:cNvSpPr>
            <a:spLocks noGrp="1"/>
          </p:cNvSpPr>
          <p:nvPr>
            <p:ph idx="1"/>
          </p:nvPr>
        </p:nvSpPr>
        <p:spPr>
          <a:xfrm>
            <a:off x="251520" y="1556792"/>
            <a:ext cx="8712968" cy="5184575"/>
          </a:xfrm>
        </p:spPr>
        <p:txBody>
          <a:bodyPr/>
          <a:lstStyle/>
          <a:p>
            <a:r>
              <a:rPr lang="en-GB" sz="2800" dirty="0">
                <a:solidFill>
                  <a:srgbClr val="0070C0"/>
                </a:solidFill>
                <a:latin typeface="Aparajita" panose="020B0604020202020204" pitchFamily="34" charset="0"/>
                <a:cs typeface="Aparajita" panose="020B0604020202020204" pitchFamily="34" charset="0"/>
              </a:rPr>
              <a:t>Copernicus removed the Earth from the centre of Universe replacing it with the sun.</a:t>
            </a:r>
          </a:p>
          <a:p>
            <a:r>
              <a:rPr lang="en-GB" sz="2800" dirty="0">
                <a:solidFill>
                  <a:srgbClr val="0070C0"/>
                </a:solidFill>
                <a:latin typeface="Aparajita" panose="020B0604020202020204" pitchFamily="34" charset="0"/>
                <a:cs typeface="Aparajita" panose="020B0604020202020204" pitchFamily="34" charset="0"/>
              </a:rPr>
              <a:t>Galileo’s telescope removed the sun from the centre of the Universe reducing it to the status of an average star in a galaxy called the Milky Way.</a:t>
            </a:r>
          </a:p>
          <a:p>
            <a:r>
              <a:rPr lang="en-GB" sz="2800" dirty="0">
                <a:solidFill>
                  <a:srgbClr val="0070C0"/>
                </a:solidFill>
                <a:latin typeface="Aparajita" panose="020B0604020202020204" pitchFamily="34" charset="0"/>
                <a:cs typeface="Aparajita" panose="020B0604020202020204" pitchFamily="34" charset="0"/>
              </a:rPr>
              <a:t>Darwin reduced the human from being the centre of all life to just another species recently arrived.</a:t>
            </a:r>
          </a:p>
          <a:p>
            <a:r>
              <a:rPr lang="en-GB" sz="2800" dirty="0">
                <a:solidFill>
                  <a:srgbClr val="0070C0"/>
                </a:solidFill>
                <a:latin typeface="Aparajita" panose="020B0604020202020204" pitchFamily="34" charset="0"/>
                <a:cs typeface="Aparajita" panose="020B0604020202020204" pitchFamily="34" charset="0"/>
              </a:rPr>
              <a:t>Hubble Telescope reduced the status of the Milky Way to just another galaxy among 500 billion+ galaxies in the vast expanse of the Cosmos.</a:t>
            </a:r>
          </a:p>
        </p:txBody>
      </p:sp>
      <p:sp>
        <p:nvSpPr>
          <p:cNvPr id="5" name="Slide Number Placeholder 4"/>
          <p:cNvSpPr>
            <a:spLocks noGrp="1"/>
          </p:cNvSpPr>
          <p:nvPr>
            <p:ph type="sldNum" sz="quarter" idx="12"/>
          </p:nvPr>
        </p:nvSpPr>
        <p:spPr/>
        <p:txBody>
          <a:bodyPr/>
          <a:lstStyle/>
          <a:p>
            <a:pPr>
              <a:defRPr/>
            </a:pPr>
            <a:fld id="{B235D8A9-1F70-429E-ABCA-71823892D910}" type="slidenum">
              <a:rPr lang="en-US" smtClean="0">
                <a:solidFill>
                  <a:srgbClr val="FFFFFF"/>
                </a:solidFill>
              </a:rPr>
              <a:pPr>
                <a:defRPr/>
              </a:pPr>
              <a:t>51</a:t>
            </a:fld>
            <a:endParaRPr lang="en-US">
              <a:solidFill>
                <a:srgbClr val="FFFFFF"/>
              </a:solidFill>
            </a:endParaRPr>
          </a:p>
        </p:txBody>
      </p:sp>
    </p:spTree>
    <p:extLst>
      <p:ext uri="{BB962C8B-B14F-4D97-AF65-F5344CB8AC3E}">
        <p14:creationId xmlns:p14="http://schemas.microsoft.com/office/powerpoint/2010/main" val="905386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C2C6D2-66E7-4471-83B3-39CBFC5ED8ED}" type="slidenum">
              <a:rPr lang="en-US" smtClean="0"/>
              <a:pPr>
                <a:defRPr/>
              </a:pPr>
              <a:t>52</a:t>
            </a:fld>
            <a:endParaRPr lang="en-US" dirty="0"/>
          </a:p>
        </p:txBody>
      </p:sp>
    </p:spTree>
    <p:extLst>
      <p:ext uri="{BB962C8B-B14F-4D97-AF65-F5344CB8AC3E}">
        <p14:creationId xmlns:p14="http://schemas.microsoft.com/office/powerpoint/2010/main" val="461900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b="1" dirty="0">
                <a:solidFill>
                  <a:srgbClr val="002060"/>
                </a:solidFill>
              </a:rPr>
              <a:t>Disappearance of Sacred Earth</a:t>
            </a:r>
          </a:p>
        </p:txBody>
      </p:sp>
      <p:sp>
        <p:nvSpPr>
          <p:cNvPr id="3" name="Content Placeholder 2"/>
          <p:cNvSpPr>
            <a:spLocks noGrp="1"/>
          </p:cNvSpPr>
          <p:nvPr>
            <p:ph idx="1"/>
          </p:nvPr>
        </p:nvSpPr>
        <p:spPr>
          <a:xfrm>
            <a:off x="457200" y="1556792"/>
            <a:ext cx="8229600" cy="5301207"/>
          </a:xfrm>
        </p:spPr>
        <p:txBody>
          <a:bodyPr/>
          <a:lstStyle/>
          <a:p>
            <a:r>
              <a:rPr lang="en-GB" sz="2400" b="1" dirty="0">
                <a:solidFill>
                  <a:srgbClr val="0070C0"/>
                </a:solidFill>
                <a:latin typeface="Aparajita" pitchFamily="34" charset="0"/>
                <a:cs typeface="Aparajita" pitchFamily="34" charset="0"/>
              </a:rPr>
              <a:t>For thousands of years, humans lived with a sense of the sacredness of Nature. </a:t>
            </a:r>
          </a:p>
          <a:p>
            <a:r>
              <a:rPr lang="en-GB" sz="2400" b="1" dirty="0">
                <a:solidFill>
                  <a:srgbClr val="0070C0"/>
                </a:solidFill>
                <a:latin typeface="Aparajita" pitchFamily="34" charset="0"/>
                <a:cs typeface="Aparajita" pitchFamily="34" charset="0"/>
              </a:rPr>
              <a:t>The Earth was seen as nurturing Mother.</a:t>
            </a:r>
          </a:p>
          <a:p>
            <a:r>
              <a:rPr lang="en-GB" sz="2400" b="1" dirty="0">
                <a:solidFill>
                  <a:srgbClr val="0070C0"/>
                </a:solidFill>
                <a:latin typeface="Aparajita" pitchFamily="34" charset="0"/>
                <a:cs typeface="Aparajita" pitchFamily="34" charset="0"/>
              </a:rPr>
              <a:t>Throughout the Middle Ages, mining of the Earth was spoken of as the “ravishing” of Mother Earth.</a:t>
            </a:r>
          </a:p>
          <a:p>
            <a:r>
              <a:rPr lang="en-GB" sz="2400" b="1" dirty="0">
                <a:solidFill>
                  <a:srgbClr val="0070C0"/>
                </a:solidFill>
                <a:latin typeface="Aparajita" pitchFamily="34" charset="0"/>
                <a:cs typeface="Aparajita" pitchFamily="34" charset="0"/>
              </a:rPr>
              <a:t>The Black Death, the emergence of modern science, the culture &amp; philosophy of the Enlightenment, and the rise of Industrial society changed all of that.</a:t>
            </a:r>
          </a:p>
          <a:p>
            <a:r>
              <a:rPr lang="en-GB" sz="2400" b="1" dirty="0">
                <a:solidFill>
                  <a:srgbClr val="0070C0"/>
                </a:solidFill>
                <a:latin typeface="Aparajita" pitchFamily="34" charset="0"/>
                <a:cs typeface="Aparajita" pitchFamily="34" charset="0"/>
              </a:rPr>
              <a:t>The sacredness of the Earth vanished, and Mother Earth was stripped of her dignity.</a:t>
            </a:r>
          </a:p>
          <a:p>
            <a:r>
              <a:rPr lang="en-GB" sz="2400" b="1" dirty="0">
                <a:solidFill>
                  <a:srgbClr val="0070C0"/>
                </a:solidFill>
                <a:latin typeface="Aparajita" pitchFamily="34" charset="0"/>
                <a:cs typeface="Aparajita" pitchFamily="34" charset="0"/>
              </a:rPr>
              <a:t> Earth was no longer a sacred place and became a resource for humans to exploit</a:t>
            </a:r>
            <a:r>
              <a:rPr lang="en-GB" sz="2400" dirty="0">
                <a:solidFill>
                  <a:srgbClr val="0070C0"/>
                </a:solidFill>
                <a:latin typeface="Aparajita" pitchFamily="34" charset="0"/>
                <a:cs typeface="Aparajita" pitchFamily="34" charset="0"/>
              </a:rPr>
              <a:t>.</a:t>
            </a:r>
          </a:p>
          <a:p>
            <a:endParaRPr lang="en-GB" sz="2800" dirty="0">
              <a:solidFill>
                <a:srgbClr val="0070C0"/>
              </a:solidFill>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pPr>
              <a:defRPr/>
            </a:pPr>
            <a:fld id="{ADAC25DC-E619-4158-AC54-0D96D0309B3C}" type="slidenum">
              <a:rPr lang="en-US" smtClean="0">
                <a:solidFill>
                  <a:srgbClr val="FFFFFF"/>
                </a:solidFill>
              </a:rPr>
              <a:pPr>
                <a:defRPr/>
              </a:pPr>
              <a:t>53</a:t>
            </a:fld>
            <a:endParaRPr lang="en-US" dirty="0">
              <a:solidFill>
                <a:srgbClr val="FFFFFF"/>
              </a:solidFill>
            </a:endParaRPr>
          </a:p>
        </p:txBody>
      </p:sp>
    </p:spTree>
    <p:extLst>
      <p:ext uri="{BB962C8B-B14F-4D97-AF65-F5344CB8AC3E}">
        <p14:creationId xmlns:p14="http://schemas.microsoft.com/office/powerpoint/2010/main" val="2216242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8229600" cy="1143000"/>
          </a:xfrm>
        </p:spPr>
        <p:txBody>
          <a:bodyPr/>
          <a:lstStyle/>
          <a:p>
            <a:r>
              <a:rPr lang="en-US" b="1" dirty="0">
                <a:solidFill>
                  <a:srgbClr val="FFFFFF"/>
                </a:solidFill>
              </a:rPr>
              <a:t>Jamie Watt’s Steam Engin</a:t>
            </a:r>
            <a:r>
              <a:rPr lang="en-US" dirty="0">
                <a:solidFill>
                  <a:srgbClr val="FFFFFF"/>
                </a:solidFill>
              </a:rPr>
              <a:t>e</a:t>
            </a:r>
          </a:p>
        </p:txBody>
      </p:sp>
      <p:sp>
        <p:nvSpPr>
          <p:cNvPr id="4" name="Slide Number Placeholder 3"/>
          <p:cNvSpPr>
            <a:spLocks noGrp="1"/>
          </p:cNvSpPr>
          <p:nvPr>
            <p:ph type="sldNum" sz="quarter" idx="12"/>
          </p:nvPr>
        </p:nvSpPr>
        <p:spPr/>
        <p:txBody>
          <a:bodyPr/>
          <a:lstStyle/>
          <a:p>
            <a:pPr>
              <a:defRPr/>
            </a:pPr>
            <a:fld id="{ADAC25DC-E619-4158-AC54-0D96D0309B3C}" type="slidenum">
              <a:rPr lang="en-US" smtClean="0"/>
              <a:pPr>
                <a:defRPr/>
              </a:pPr>
              <a:t>54</a:t>
            </a:fld>
            <a:endParaRPr lang="en-US"/>
          </a:p>
        </p:txBody>
      </p:sp>
    </p:spTree>
    <p:extLst>
      <p:ext uri="{BB962C8B-B14F-4D97-AF65-F5344CB8AC3E}">
        <p14:creationId xmlns:p14="http://schemas.microsoft.com/office/powerpoint/2010/main" val="3823018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16632"/>
            <a:ext cx="8229600" cy="1143000"/>
          </a:xfrm>
        </p:spPr>
        <p:txBody>
          <a:bodyPr/>
          <a:lstStyle/>
          <a:p>
            <a:pPr algn="ctr"/>
            <a:r>
              <a:rPr lang="en-IE" sz="5400" b="1" dirty="0">
                <a:solidFill>
                  <a:srgbClr val="002060"/>
                </a:solidFill>
              </a:rPr>
              <a:t>Industrial Expansion </a:t>
            </a:r>
          </a:p>
        </p:txBody>
      </p:sp>
      <p:sp>
        <p:nvSpPr>
          <p:cNvPr id="4" name="Content Placeholder 3"/>
          <p:cNvSpPr>
            <a:spLocks noGrp="1"/>
          </p:cNvSpPr>
          <p:nvPr>
            <p:ph idx="1"/>
          </p:nvPr>
        </p:nvSpPr>
        <p:spPr>
          <a:xfrm>
            <a:off x="467544" y="1556792"/>
            <a:ext cx="8229600" cy="4824536"/>
          </a:xfrm>
        </p:spPr>
        <p:txBody>
          <a:bodyPr/>
          <a:lstStyle/>
          <a:p>
            <a:r>
              <a:rPr lang="en-IE" sz="2400" b="1" dirty="0">
                <a:solidFill>
                  <a:srgbClr val="0070C0"/>
                </a:solidFill>
                <a:latin typeface="Aparajita" panose="020B0604020202020204" pitchFamily="34" charset="0"/>
                <a:cs typeface="Aparajita" panose="020B0604020202020204" pitchFamily="34" charset="0"/>
              </a:rPr>
              <a:t>With the availability of Watt’s steam engine, and a bountiful supply of fossil fuel, industrial production exploded.</a:t>
            </a:r>
          </a:p>
          <a:p>
            <a:r>
              <a:rPr lang="en-IE" sz="2400" b="1" dirty="0">
                <a:solidFill>
                  <a:srgbClr val="0070C0"/>
                </a:solidFill>
                <a:latin typeface="Aparajita" panose="020B0604020202020204" pitchFamily="34" charset="0"/>
                <a:cs typeface="Aparajita" panose="020B0604020202020204" pitchFamily="34" charset="0"/>
              </a:rPr>
              <a:t>There was not enough raw material to keep the steam engines busy, and the factories working at full tilt.</a:t>
            </a:r>
          </a:p>
          <a:p>
            <a:r>
              <a:rPr lang="en-IE" sz="2400" b="1" dirty="0">
                <a:solidFill>
                  <a:srgbClr val="0070C0"/>
                </a:solidFill>
                <a:latin typeface="Aparajita" panose="020B0604020202020204" pitchFamily="34" charset="0"/>
                <a:cs typeface="Aparajita" panose="020B0604020202020204" pitchFamily="34" charset="0"/>
              </a:rPr>
              <a:t>European powers embarked on a campaign of colonialism in Africa, India, South America and other unprotected regions of the Earth.</a:t>
            </a:r>
          </a:p>
          <a:p>
            <a:r>
              <a:rPr lang="en-IE" sz="2400" b="1" dirty="0">
                <a:solidFill>
                  <a:srgbClr val="0070C0"/>
                </a:solidFill>
                <a:latin typeface="Aparajita" panose="020B0604020202020204" pitchFamily="34" charset="0"/>
                <a:cs typeface="Aparajita" panose="020B0604020202020204" pitchFamily="34" charset="0"/>
              </a:rPr>
              <a:t>Colonialism was a way of syphoning wealth from poor countries to rich countries.</a:t>
            </a:r>
          </a:p>
          <a:p>
            <a:r>
              <a:rPr lang="en-IE" sz="2400" b="1" dirty="0">
                <a:solidFill>
                  <a:srgbClr val="0070C0"/>
                </a:solidFill>
                <a:latin typeface="Aparajita" panose="020B0604020202020204" pitchFamily="34" charset="0"/>
                <a:cs typeface="Aparajita" panose="020B0604020202020204" pitchFamily="34" charset="0"/>
              </a:rPr>
              <a:t>Africa also provided what was perceived as a new source of cheap labour in the guise of black slaves who were trafficked to the Americas in their thousands…</a:t>
            </a:r>
          </a:p>
        </p:txBody>
      </p:sp>
      <p:sp>
        <p:nvSpPr>
          <p:cNvPr id="2" name="Slide Number Placeholder 1"/>
          <p:cNvSpPr>
            <a:spLocks noGrp="1"/>
          </p:cNvSpPr>
          <p:nvPr>
            <p:ph type="sldNum" sz="quarter" idx="12"/>
          </p:nvPr>
        </p:nvSpPr>
        <p:spPr/>
        <p:txBody>
          <a:bodyPr/>
          <a:lstStyle/>
          <a:p>
            <a:pPr>
              <a:defRPr/>
            </a:pPr>
            <a:fld id="{3C92D800-05E1-41DE-B5F3-9460B32F60C6}" type="slidenum">
              <a:rPr lang="en-US" smtClean="0">
                <a:solidFill>
                  <a:srgbClr val="FFFFFF"/>
                </a:solidFill>
              </a:rPr>
              <a:pPr>
                <a:defRPr/>
              </a:pPr>
              <a:t>55</a:t>
            </a:fld>
            <a:endParaRPr lang="en-US">
              <a:solidFill>
                <a:srgbClr val="FFFFFF"/>
              </a:solidFill>
            </a:endParaRPr>
          </a:p>
        </p:txBody>
      </p:sp>
    </p:spTree>
    <p:extLst>
      <p:ext uri="{BB962C8B-B14F-4D97-AF65-F5344CB8AC3E}">
        <p14:creationId xmlns:p14="http://schemas.microsoft.com/office/powerpoint/2010/main" val="886579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AC25DC-E619-4158-AC54-0D96D0309B3C}" type="slidenum">
              <a:rPr lang="en-US" smtClean="0"/>
              <a:pPr>
                <a:defRPr/>
              </a:pPr>
              <a:t>56</a:t>
            </a:fld>
            <a:endParaRPr lang="en-US"/>
          </a:p>
        </p:txBody>
      </p:sp>
    </p:spTree>
    <p:extLst>
      <p:ext uri="{BB962C8B-B14F-4D97-AF65-F5344CB8AC3E}">
        <p14:creationId xmlns:p14="http://schemas.microsoft.com/office/powerpoint/2010/main" val="2073144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23528" y="188640"/>
            <a:ext cx="8229600" cy="1143000"/>
          </a:xfrm>
        </p:spPr>
        <p:txBody>
          <a:bodyPr anchor="t">
            <a:noAutofit/>
          </a:bodyPr>
          <a:lstStyle/>
          <a:p>
            <a:pPr algn="ctr" eaLnBrk="1" hangingPunct="1">
              <a:defRPr/>
            </a:pPr>
            <a:r>
              <a:rPr lang="en-GB" sz="5400" b="1" dirty="0">
                <a:solidFill>
                  <a:srgbClr val="002060"/>
                </a:solidFill>
              </a:rPr>
              <a:t>Rise of Industrial Mentality</a:t>
            </a:r>
            <a:endParaRPr lang="en-US" sz="5400" b="1" dirty="0">
              <a:solidFill>
                <a:srgbClr val="002060"/>
              </a:solidFill>
            </a:endParaRPr>
          </a:p>
        </p:txBody>
      </p:sp>
      <p:sp>
        <p:nvSpPr>
          <p:cNvPr id="102403" name="Rectangle 3"/>
          <p:cNvSpPr>
            <a:spLocks noGrp="1" noChangeArrowheads="1"/>
          </p:cNvSpPr>
          <p:nvPr>
            <p:ph idx="1"/>
          </p:nvPr>
        </p:nvSpPr>
        <p:spPr>
          <a:xfrm>
            <a:off x="457200" y="1628799"/>
            <a:ext cx="8229600" cy="4695801"/>
          </a:xfrm>
        </p:spPr>
        <p:txBody>
          <a:bodyPr/>
          <a:lstStyle/>
          <a:p>
            <a:pPr marL="0" indent="0" eaLnBrk="1" hangingPunct="1">
              <a:lnSpc>
                <a:spcPct val="80000"/>
              </a:lnSpc>
              <a:buNone/>
            </a:pPr>
            <a:r>
              <a:rPr lang="en-GB" sz="2800" b="1" dirty="0">
                <a:solidFill>
                  <a:srgbClr val="0070C0"/>
                </a:solidFill>
                <a:latin typeface="Aparajita" pitchFamily="34" charset="0"/>
                <a:cs typeface="Aparajita" pitchFamily="34" charset="0"/>
              </a:rPr>
              <a:t>Industrial mentality has no sense of the sacred:</a:t>
            </a:r>
          </a:p>
          <a:p>
            <a:pPr marL="0" indent="0" eaLnBrk="1" hangingPunct="1">
              <a:lnSpc>
                <a:spcPct val="80000"/>
              </a:lnSpc>
              <a:buNone/>
            </a:pPr>
            <a:endParaRPr lang="en-GB" sz="2800" b="1" dirty="0">
              <a:solidFill>
                <a:srgbClr val="0070C0"/>
              </a:solidFill>
              <a:latin typeface="Aparajita" pitchFamily="34" charset="0"/>
              <a:cs typeface="Aparajita" pitchFamily="34" charset="0"/>
            </a:endParaRPr>
          </a:p>
          <a:p>
            <a:pPr eaLnBrk="1" hangingPunct="1">
              <a:lnSpc>
                <a:spcPct val="80000"/>
              </a:lnSpc>
            </a:pPr>
            <a:r>
              <a:rPr lang="en-GB" sz="2800" b="1" dirty="0">
                <a:solidFill>
                  <a:srgbClr val="0070C0"/>
                </a:solidFill>
                <a:latin typeface="Aparajita" pitchFamily="34" charset="0"/>
                <a:cs typeface="Aparajita" pitchFamily="34" charset="0"/>
              </a:rPr>
              <a:t> Earth and all it contained was for the benefit of humans.</a:t>
            </a:r>
          </a:p>
          <a:p>
            <a:pPr eaLnBrk="1" hangingPunct="1">
              <a:lnSpc>
                <a:spcPct val="80000"/>
              </a:lnSpc>
              <a:buFontTx/>
              <a:buNone/>
            </a:pPr>
            <a:endParaRPr lang="en-GB" sz="2800" b="1" dirty="0">
              <a:solidFill>
                <a:srgbClr val="0070C0"/>
              </a:solidFill>
              <a:latin typeface="Aparajita" pitchFamily="34" charset="0"/>
              <a:cs typeface="Aparajita" pitchFamily="34" charset="0"/>
            </a:endParaRPr>
          </a:p>
          <a:p>
            <a:pPr eaLnBrk="1" hangingPunct="1">
              <a:lnSpc>
                <a:spcPct val="80000"/>
              </a:lnSpc>
            </a:pPr>
            <a:r>
              <a:rPr lang="en-GB" sz="2800" b="1" dirty="0">
                <a:solidFill>
                  <a:srgbClr val="0070C0"/>
                </a:solidFill>
                <a:latin typeface="Aparajita" pitchFamily="34" charset="0"/>
                <a:cs typeface="Aparajita" pitchFamily="34" charset="0"/>
              </a:rPr>
              <a:t>The resources of the Earth could be exploited without limit.</a:t>
            </a:r>
          </a:p>
          <a:p>
            <a:pPr eaLnBrk="1" hangingPunct="1">
              <a:lnSpc>
                <a:spcPct val="80000"/>
              </a:lnSpc>
              <a:buFontTx/>
              <a:buNone/>
            </a:pPr>
            <a:endParaRPr lang="en-GB" sz="2800" b="1" dirty="0">
              <a:solidFill>
                <a:srgbClr val="0070C0"/>
              </a:solidFill>
              <a:latin typeface="Aparajita" pitchFamily="34" charset="0"/>
              <a:cs typeface="Aparajita" pitchFamily="34" charset="0"/>
            </a:endParaRPr>
          </a:p>
          <a:p>
            <a:pPr eaLnBrk="1" hangingPunct="1">
              <a:lnSpc>
                <a:spcPct val="80000"/>
              </a:lnSpc>
            </a:pPr>
            <a:r>
              <a:rPr lang="en-GB" sz="2800" b="1" dirty="0">
                <a:solidFill>
                  <a:srgbClr val="0070C0"/>
                </a:solidFill>
                <a:latin typeface="Aparajita" pitchFamily="34" charset="0"/>
                <a:cs typeface="Aparajita" pitchFamily="34" charset="0"/>
              </a:rPr>
              <a:t>Earth’s ecosystems were unimportant. Earth’s non-human life was expendable.</a:t>
            </a:r>
          </a:p>
          <a:p>
            <a:pPr eaLnBrk="1" hangingPunct="1">
              <a:lnSpc>
                <a:spcPct val="80000"/>
              </a:lnSpc>
            </a:pPr>
            <a:endParaRPr lang="en-GB" sz="2800" b="1" dirty="0">
              <a:solidFill>
                <a:srgbClr val="0070C0"/>
              </a:solidFill>
              <a:latin typeface="Aparajita" pitchFamily="34" charset="0"/>
              <a:cs typeface="Aparajita" pitchFamily="34" charset="0"/>
            </a:endParaRPr>
          </a:p>
          <a:p>
            <a:pPr eaLnBrk="1" hangingPunct="1">
              <a:lnSpc>
                <a:spcPct val="80000"/>
              </a:lnSpc>
            </a:pPr>
            <a:r>
              <a:rPr lang="en-GB" sz="2800" b="1" dirty="0">
                <a:solidFill>
                  <a:srgbClr val="0070C0"/>
                </a:solidFill>
                <a:latin typeface="Aparajita" pitchFamily="34" charset="0"/>
                <a:cs typeface="Aparajita" pitchFamily="34" charset="0"/>
              </a:rPr>
              <a:t>There was no regard for, or cognisance of, the limited nature of Earth’s resources.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2B2A1D90-4EE6-46B0-96CC-5413001673B8}" type="slidenum">
              <a:rPr lang="en-US" smtClean="0">
                <a:solidFill>
                  <a:srgbClr val="FFFFFF"/>
                </a:solidFill>
              </a:rPr>
              <a:pPr>
                <a:defRPr/>
              </a:pPr>
              <a:t>57</a:t>
            </a:fld>
            <a:endParaRPr lang="en-US" dirty="0">
              <a:solidFill>
                <a:srgbClr val="FFFFFF"/>
              </a:solidFill>
            </a:endParaRPr>
          </a:p>
        </p:txBody>
      </p:sp>
    </p:spTree>
    <p:extLst>
      <p:ext uri="{BB962C8B-B14F-4D97-AF65-F5344CB8AC3E}">
        <p14:creationId xmlns:p14="http://schemas.microsoft.com/office/powerpoint/2010/main" val="2113222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4869160"/>
            <a:ext cx="8229600" cy="1143000"/>
          </a:xfrm>
        </p:spPr>
        <p:txBody>
          <a:bodyPr/>
          <a:lstStyle/>
          <a:p>
            <a:r>
              <a:rPr lang="en-US" dirty="0">
                <a:solidFill>
                  <a:srgbClr val="FFFFFF"/>
                </a:solidFill>
              </a:rPr>
              <a:t>Earth Under Stress</a:t>
            </a:r>
          </a:p>
        </p:txBody>
      </p:sp>
      <p:sp>
        <p:nvSpPr>
          <p:cNvPr id="2" name="Slide Number Placeholder 1"/>
          <p:cNvSpPr>
            <a:spLocks noGrp="1"/>
          </p:cNvSpPr>
          <p:nvPr>
            <p:ph type="sldNum" sz="quarter" idx="12"/>
          </p:nvPr>
        </p:nvSpPr>
        <p:spPr/>
        <p:txBody>
          <a:bodyPr/>
          <a:lstStyle/>
          <a:p>
            <a:pPr>
              <a:defRPr/>
            </a:pPr>
            <a:fld id="{1856D761-08C1-4CA6-B8BD-C6C434BF1A9F}" type="slidenum">
              <a:rPr lang="en-US" smtClean="0">
                <a:solidFill>
                  <a:srgbClr val="FFFFFF"/>
                </a:solidFill>
              </a:rPr>
              <a:pPr>
                <a:defRPr/>
              </a:pPr>
              <a:t>58</a:t>
            </a:fld>
            <a:endParaRPr lang="en-US">
              <a:solidFill>
                <a:srgbClr val="FFFFFF"/>
              </a:solidFill>
            </a:endParaRPr>
          </a:p>
        </p:txBody>
      </p:sp>
    </p:spTree>
    <p:extLst>
      <p:ext uri="{BB962C8B-B14F-4D97-AF65-F5344CB8AC3E}">
        <p14:creationId xmlns:p14="http://schemas.microsoft.com/office/powerpoint/2010/main" val="992036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a:bodyPr>
          <a:lstStyle/>
          <a:p>
            <a:pPr algn="ctr"/>
            <a:r>
              <a:rPr lang="en-GB" sz="6000" b="1" dirty="0">
                <a:solidFill>
                  <a:srgbClr val="002060"/>
                </a:solidFill>
              </a:rPr>
              <a:t>Abuse of Mother Earth </a:t>
            </a:r>
          </a:p>
        </p:txBody>
      </p:sp>
      <p:sp>
        <p:nvSpPr>
          <p:cNvPr id="3" name="Content Placeholder 2"/>
          <p:cNvSpPr>
            <a:spLocks noGrp="1"/>
          </p:cNvSpPr>
          <p:nvPr>
            <p:ph idx="1"/>
          </p:nvPr>
        </p:nvSpPr>
        <p:spPr>
          <a:xfrm>
            <a:off x="457200" y="1428736"/>
            <a:ext cx="8229600" cy="5143536"/>
          </a:xfrm>
        </p:spPr>
        <p:txBody>
          <a:bodyPr>
            <a:normAutofit fontScale="77500" lnSpcReduction="20000"/>
          </a:bodyPr>
          <a:lstStyle/>
          <a:p>
            <a:r>
              <a:rPr lang="en-GB" sz="3800" b="1" dirty="0">
                <a:solidFill>
                  <a:srgbClr val="0070C0"/>
                </a:solidFill>
                <a:latin typeface="Aparajita" pitchFamily="34" charset="0"/>
                <a:cs typeface="Aparajita" pitchFamily="34" charset="0"/>
              </a:rPr>
              <a:t>It is </a:t>
            </a:r>
            <a:r>
              <a:rPr lang="en-GB" sz="3800" b="1" dirty="0">
                <a:solidFill>
                  <a:srgbClr val="FF0000"/>
                </a:solidFill>
                <a:latin typeface="Aparajita" pitchFamily="34" charset="0"/>
                <a:cs typeface="Aparajita" pitchFamily="34" charset="0"/>
              </a:rPr>
              <a:t>95%</a:t>
            </a:r>
            <a:r>
              <a:rPr lang="en-GB" sz="3800" b="1" dirty="0">
                <a:solidFill>
                  <a:srgbClr val="0070C0"/>
                </a:solidFill>
                <a:latin typeface="Aparajita" pitchFamily="34" charset="0"/>
                <a:cs typeface="Aparajita" pitchFamily="34" charset="0"/>
              </a:rPr>
              <a:t> certain that Climate Change is human induced: IPCC Report 2013.3</a:t>
            </a:r>
            <a:r>
              <a:rPr lang="en-GB" sz="3100" b="1" dirty="0">
                <a:solidFill>
                  <a:srgbClr val="FF0000"/>
                </a:solidFill>
                <a:latin typeface="Aparajita" pitchFamily="34" charset="0"/>
                <a:cs typeface="Aparajita" pitchFamily="34" charset="0"/>
              </a:rPr>
              <a:t> (Intergovernmental Panel On Climate Change)</a:t>
            </a:r>
            <a:endParaRPr lang="en-GB" sz="3800" b="1" dirty="0">
              <a:solidFill>
                <a:srgbClr val="0070C0"/>
              </a:solidFill>
              <a:latin typeface="Aparajita" pitchFamily="34" charset="0"/>
              <a:cs typeface="Aparajita" pitchFamily="34" charset="0"/>
            </a:endParaRPr>
          </a:p>
          <a:p>
            <a:r>
              <a:rPr lang="en-GB" sz="3800" b="1" dirty="0">
                <a:solidFill>
                  <a:srgbClr val="0070C0"/>
                </a:solidFill>
                <a:latin typeface="Aparajita" pitchFamily="34" charset="0"/>
                <a:cs typeface="Aparajita" pitchFamily="34" charset="0"/>
              </a:rPr>
              <a:t>The current destruction of rain forests is</a:t>
            </a:r>
            <a:r>
              <a:rPr lang="en-GB" sz="3800" b="1" i="1" dirty="0">
                <a:solidFill>
                  <a:srgbClr val="FF0000"/>
                </a:solidFill>
                <a:latin typeface="Aparajita" pitchFamily="34" charset="0"/>
                <a:cs typeface="Aparajita" pitchFamily="34" charset="0"/>
              </a:rPr>
              <a:t> 1 acre per second</a:t>
            </a:r>
          </a:p>
          <a:p>
            <a:r>
              <a:rPr lang="en-GB" sz="3800" b="1" dirty="0">
                <a:solidFill>
                  <a:srgbClr val="0070C0"/>
                </a:solidFill>
                <a:latin typeface="Aparajita" pitchFamily="34" charset="0"/>
                <a:cs typeface="Aparajita" pitchFamily="34" charset="0"/>
              </a:rPr>
              <a:t>The current rate of extinction of species is </a:t>
            </a:r>
            <a:r>
              <a:rPr lang="en-GB" sz="3800" b="1" i="1" dirty="0">
                <a:solidFill>
                  <a:srgbClr val="FF0000"/>
                </a:solidFill>
                <a:latin typeface="Aparajita" pitchFamily="34" charset="0"/>
                <a:cs typeface="Aparajita" pitchFamily="34" charset="0"/>
              </a:rPr>
              <a:t>20,000 per year</a:t>
            </a:r>
          </a:p>
          <a:p>
            <a:r>
              <a:rPr lang="en-GB" sz="3800" b="1" dirty="0">
                <a:solidFill>
                  <a:srgbClr val="0070C0"/>
                </a:solidFill>
                <a:latin typeface="Aparajita" pitchFamily="34" charset="0"/>
                <a:cs typeface="Aparajita" pitchFamily="34" charset="0"/>
              </a:rPr>
              <a:t>The pollution of the atmosphere: </a:t>
            </a:r>
            <a:r>
              <a:rPr lang="en-GB" sz="3800" b="1" dirty="0">
                <a:solidFill>
                  <a:srgbClr val="FF0000"/>
                </a:solidFill>
                <a:latin typeface="Aparajita" pitchFamily="34" charset="0"/>
                <a:cs typeface="Aparajita" pitchFamily="34" charset="0"/>
              </a:rPr>
              <a:t>CO</a:t>
            </a:r>
            <a:r>
              <a:rPr lang="en-GB" sz="3800" b="1" baseline="-25000" dirty="0">
                <a:solidFill>
                  <a:srgbClr val="FF0000"/>
                </a:solidFill>
                <a:latin typeface="Aparajita" pitchFamily="34" charset="0"/>
                <a:cs typeface="Aparajita" pitchFamily="34" charset="0"/>
              </a:rPr>
              <a:t>2</a:t>
            </a:r>
            <a:r>
              <a:rPr lang="en-GB" sz="3800" b="1" dirty="0">
                <a:solidFill>
                  <a:srgbClr val="FF0000"/>
                </a:solidFill>
                <a:latin typeface="Aparajita" pitchFamily="34" charset="0"/>
                <a:cs typeface="Aparajita" pitchFamily="34" charset="0"/>
              </a:rPr>
              <a:t> at 0.04%</a:t>
            </a:r>
          </a:p>
          <a:p>
            <a:r>
              <a:rPr lang="en-GB" sz="3800" b="1" dirty="0">
                <a:solidFill>
                  <a:srgbClr val="0070C0"/>
                </a:solidFill>
                <a:latin typeface="Aparajita" pitchFamily="34" charset="0"/>
                <a:cs typeface="Aparajita" pitchFamily="34" charset="0"/>
              </a:rPr>
              <a:t>The degradation of fertile land:</a:t>
            </a:r>
            <a:r>
              <a:rPr lang="en-GB" sz="3800" b="1" i="1" dirty="0">
                <a:solidFill>
                  <a:srgbClr val="FF0000"/>
                </a:solidFill>
                <a:latin typeface="Aparajita" pitchFamily="34" charset="0"/>
                <a:cs typeface="Aparajita" pitchFamily="34" charset="0"/>
              </a:rPr>
              <a:t> Over 75 billion tons of topsoil is lost per year</a:t>
            </a:r>
          </a:p>
          <a:p>
            <a:r>
              <a:rPr lang="en-GB" sz="3800" b="1" dirty="0">
                <a:solidFill>
                  <a:srgbClr val="0070C0"/>
                </a:solidFill>
                <a:latin typeface="Aparajita" pitchFamily="34" charset="0"/>
                <a:cs typeface="Aparajita" pitchFamily="34" charset="0"/>
              </a:rPr>
              <a:t>Loss of Antarctic ice cover: </a:t>
            </a:r>
            <a:r>
              <a:rPr lang="en-GB" sz="3800" b="1" i="1" dirty="0">
                <a:solidFill>
                  <a:srgbClr val="FF0000"/>
                </a:solidFill>
                <a:latin typeface="Aparajita" pitchFamily="34" charset="0"/>
                <a:cs typeface="Aparajita" pitchFamily="34" charset="0"/>
              </a:rPr>
              <a:t>Thinning by 4 to 8 metres per year</a:t>
            </a:r>
            <a:endParaRPr lang="en-GB" sz="3800" b="1" dirty="0">
              <a:solidFill>
                <a:srgbClr val="FF0000"/>
              </a:solidFill>
              <a:latin typeface="Aparajita" pitchFamily="34" charset="0"/>
              <a:cs typeface="Aparajita" pitchFamily="34" charset="0"/>
            </a:endParaRPr>
          </a:p>
          <a:p>
            <a:r>
              <a:rPr lang="en-GB" sz="3800" b="1" dirty="0">
                <a:solidFill>
                  <a:srgbClr val="0070C0"/>
                </a:solidFill>
                <a:latin typeface="Aparajita" pitchFamily="34" charset="0"/>
                <a:cs typeface="Aparajita" pitchFamily="34" charset="0"/>
              </a:rPr>
              <a:t>Arctic Sea Ice was at an all time low in the summer of 2013. </a:t>
            </a:r>
          </a:p>
          <a:p>
            <a:r>
              <a:rPr lang="en-GB" sz="3800" b="1" dirty="0">
                <a:solidFill>
                  <a:srgbClr val="0070C0"/>
                </a:solidFill>
                <a:latin typeface="Aparajita" pitchFamily="34" charset="0"/>
                <a:cs typeface="Aparajita" pitchFamily="34" charset="0"/>
              </a:rPr>
              <a:t>The over-population of the Planet: </a:t>
            </a:r>
            <a:r>
              <a:rPr lang="en-GB" sz="3800" b="1" i="1" dirty="0">
                <a:solidFill>
                  <a:srgbClr val="FF0000"/>
                </a:solidFill>
                <a:latin typeface="Aparajita" pitchFamily="34" charset="0"/>
                <a:cs typeface="Aparajita" pitchFamily="34" charset="0"/>
              </a:rPr>
              <a:t>From 1 billion in 1800 to 7.0 billion in the year 2011 and rising</a:t>
            </a:r>
          </a:p>
          <a:p>
            <a:endParaRPr lang="en-GB" sz="3200" b="1" dirty="0">
              <a:solidFill>
                <a:srgbClr val="0070C0"/>
              </a:solidFill>
              <a:latin typeface="Aparajita" pitchFamily="34" charset="0"/>
              <a:cs typeface="Aparajita" pitchFamily="34" charset="0"/>
            </a:endParaRPr>
          </a:p>
          <a:p>
            <a:endParaRPr lang="en-GB" sz="3200" b="1" dirty="0">
              <a:solidFill>
                <a:srgbClr val="0070C0"/>
              </a:solidFill>
              <a:latin typeface="Aparajita" pitchFamily="34" charset="0"/>
              <a:cs typeface="Aparajita" pitchFamily="34" charset="0"/>
            </a:endParaRPr>
          </a:p>
          <a:p>
            <a:endParaRPr lang="en-GB" dirty="0"/>
          </a:p>
          <a:p>
            <a:endParaRPr lang="en-GB" dirty="0"/>
          </a:p>
        </p:txBody>
      </p:sp>
      <p:sp>
        <p:nvSpPr>
          <p:cNvPr id="4" name="Slide Number Placeholder 3"/>
          <p:cNvSpPr>
            <a:spLocks noGrp="1"/>
          </p:cNvSpPr>
          <p:nvPr>
            <p:ph type="sldNum" sz="quarter" idx="12"/>
          </p:nvPr>
        </p:nvSpPr>
        <p:spPr/>
        <p:txBody>
          <a:bodyPr/>
          <a:lstStyle/>
          <a:p>
            <a:fld id="{AA522D28-0C08-4700-B7FD-5C84F4FA6001}" type="slidenum">
              <a:rPr lang="en-GB" smtClean="0">
                <a:solidFill>
                  <a:srgbClr val="04617B">
                    <a:shade val="90000"/>
                  </a:srgbClr>
                </a:solidFill>
              </a:rPr>
              <a:pPr/>
              <a:t>59</a:t>
            </a:fld>
            <a:endParaRPr lang="en-GB" dirty="0">
              <a:solidFill>
                <a:srgbClr val="04617B">
                  <a:shade val="90000"/>
                </a:srgbClr>
              </a:solidFill>
            </a:endParaRPr>
          </a:p>
        </p:txBody>
      </p:sp>
    </p:spTree>
    <p:extLst>
      <p:ext uri="{BB962C8B-B14F-4D97-AF65-F5344CB8AC3E}">
        <p14:creationId xmlns:p14="http://schemas.microsoft.com/office/powerpoint/2010/main" val="276247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34925"/>
            <a:ext cx="8220075" cy="1223963"/>
          </a:xfrm>
        </p:spPr>
        <p:txBody>
          <a:bodyPr/>
          <a:lstStyle/>
          <a:p>
            <a:pPr>
              <a:defRPr/>
            </a:pPr>
            <a:r>
              <a:rPr lang="en-GB" sz="6000" b="1" dirty="0">
                <a:solidFill>
                  <a:srgbClr val="FFC000"/>
                </a:solidFill>
              </a:rPr>
              <a:t>Mother Earth</a:t>
            </a:r>
            <a:endParaRPr lang="en-IE" b="1" dirty="0">
              <a:solidFill>
                <a:srgbClr val="FFC000"/>
              </a:solidFill>
            </a:endParaRPr>
          </a:p>
        </p:txBody>
      </p:sp>
    </p:spTree>
    <p:extLst>
      <p:ext uri="{BB962C8B-B14F-4D97-AF65-F5344CB8AC3E}">
        <p14:creationId xmlns:p14="http://schemas.microsoft.com/office/powerpoint/2010/main" val="1720686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3568" y="5589240"/>
            <a:ext cx="8229600" cy="1143000"/>
          </a:xfrm>
        </p:spPr>
        <p:txBody>
          <a:bodyPr/>
          <a:lstStyle/>
          <a:p>
            <a:r>
              <a:rPr lang="en-IE" b="1" dirty="0">
                <a:solidFill>
                  <a:srgbClr val="FFFF00"/>
                </a:solidFill>
              </a:rPr>
              <a:t>Amazonian Rain Forest</a:t>
            </a:r>
          </a:p>
        </p:txBody>
      </p:sp>
      <p:sp>
        <p:nvSpPr>
          <p:cNvPr id="2" name="Slide Number Placeholder 1"/>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60</a:t>
            </a:fld>
            <a:endParaRPr lang="en-GB" dirty="0">
              <a:solidFill>
                <a:prstClr val="black">
                  <a:lumMod val="65000"/>
                  <a:lumOff val="35000"/>
                </a:prstClr>
              </a:solidFill>
            </a:endParaRPr>
          </a:p>
        </p:txBody>
      </p:sp>
    </p:spTree>
    <p:extLst>
      <p:ext uri="{BB962C8B-B14F-4D97-AF65-F5344CB8AC3E}">
        <p14:creationId xmlns:p14="http://schemas.microsoft.com/office/powerpoint/2010/main" val="1312387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824" y="-3483768"/>
            <a:ext cx="2376264" cy="317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026" y="0"/>
            <a:ext cx="3990842" cy="402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71" y="0"/>
            <a:ext cx="5026355"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66" y="3994697"/>
            <a:ext cx="9106834" cy="305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61</a:t>
            </a:fld>
            <a:endParaRPr lang="en-GB" dirty="0">
              <a:solidFill>
                <a:prstClr val="black">
                  <a:lumMod val="65000"/>
                  <a:lumOff val="35000"/>
                </a:prstClr>
              </a:solidFill>
            </a:endParaRPr>
          </a:p>
        </p:txBody>
      </p:sp>
    </p:spTree>
    <p:extLst>
      <p:ext uri="{BB962C8B-B14F-4D97-AF65-F5344CB8AC3E}">
        <p14:creationId xmlns:p14="http://schemas.microsoft.com/office/powerpoint/2010/main" val="2738177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62</a:t>
            </a:fld>
            <a:endParaRPr lang="en-GB" dirty="0">
              <a:solidFill>
                <a:prstClr val="black">
                  <a:lumMod val="65000"/>
                  <a:lumOff val="35000"/>
                </a:prstClr>
              </a:solidFill>
            </a:endParaRPr>
          </a:p>
        </p:txBody>
      </p:sp>
    </p:spTree>
    <p:extLst>
      <p:ext uri="{BB962C8B-B14F-4D97-AF65-F5344CB8AC3E}">
        <p14:creationId xmlns:p14="http://schemas.microsoft.com/office/powerpoint/2010/main" val="1019387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pPr algn="ctr"/>
            <a:r>
              <a:rPr lang="en-GB" b="1" dirty="0">
                <a:solidFill>
                  <a:srgbClr val="002060"/>
                </a:solidFill>
              </a:rPr>
              <a:t>Carbon Levels in Atmosphere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66104"/>
            <a:ext cx="7596336" cy="519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3356992"/>
            <a:ext cx="2376264" cy="1569660"/>
          </a:xfrm>
          <a:prstGeom prst="rect">
            <a:avLst/>
          </a:prstGeom>
          <a:noFill/>
        </p:spPr>
        <p:txBody>
          <a:bodyPr wrap="square" rtlCol="0">
            <a:spAutoFit/>
          </a:bodyPr>
          <a:lstStyle/>
          <a:p>
            <a:r>
              <a:rPr lang="en-GB" sz="3200" b="1" dirty="0">
                <a:solidFill>
                  <a:srgbClr val="FF0000"/>
                </a:solidFill>
              </a:rPr>
              <a:t>Increase of 22.5% since 1965</a:t>
            </a:r>
          </a:p>
        </p:txBody>
      </p:sp>
      <p:sp>
        <p:nvSpPr>
          <p:cNvPr id="5" name="Slide Number Placeholder 4"/>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63</a:t>
            </a:fld>
            <a:endParaRPr lang="en-GB" dirty="0">
              <a:solidFill>
                <a:prstClr val="black">
                  <a:lumMod val="65000"/>
                  <a:lumOff val="35000"/>
                </a:prstClr>
              </a:solidFill>
            </a:endParaRPr>
          </a:p>
        </p:txBody>
      </p:sp>
    </p:spTree>
    <p:extLst>
      <p:ext uri="{BB962C8B-B14F-4D97-AF65-F5344CB8AC3E}">
        <p14:creationId xmlns:p14="http://schemas.microsoft.com/office/powerpoint/2010/main" val="3951095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0"/>
            <a:ext cx="7992888" cy="923330"/>
          </a:xfrm>
          <a:prstGeom prst="rect">
            <a:avLst/>
          </a:prstGeom>
          <a:solidFill>
            <a:schemeClr val="tx2"/>
          </a:solidFill>
        </p:spPr>
        <p:txBody>
          <a:bodyPr wrap="square" rtlCol="0">
            <a:spAutoFit/>
          </a:bodyPr>
          <a:lstStyle/>
          <a:p>
            <a:pPr algn="ctr"/>
            <a:r>
              <a:rPr lang="en-GB" sz="5400" b="1" dirty="0">
                <a:solidFill>
                  <a:prstClr val="white"/>
                </a:solidFill>
              </a:rPr>
              <a:t>Vanishing Top Soil</a:t>
            </a:r>
          </a:p>
        </p:txBody>
      </p:sp>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64</a:t>
            </a:fld>
            <a:endParaRPr lang="en-GB" dirty="0">
              <a:solidFill>
                <a:prstClr val="black">
                  <a:lumMod val="65000"/>
                  <a:lumOff val="35000"/>
                </a:prstClr>
              </a:solidFill>
            </a:endParaRPr>
          </a:p>
        </p:txBody>
      </p:sp>
    </p:spTree>
    <p:extLst>
      <p:ext uri="{BB962C8B-B14F-4D97-AF65-F5344CB8AC3E}">
        <p14:creationId xmlns:p14="http://schemas.microsoft.com/office/powerpoint/2010/main" val="2489893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6000" b="1" dirty="0">
                <a:solidFill>
                  <a:srgbClr val="FFC000"/>
                </a:solidFill>
              </a:rPr>
              <a:t>Melting Ice Cover</a:t>
            </a:r>
          </a:p>
        </p:txBody>
      </p:sp>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65</a:t>
            </a:fld>
            <a:endParaRPr lang="en-GB" dirty="0">
              <a:solidFill>
                <a:prstClr val="black">
                  <a:lumMod val="65000"/>
                  <a:lumOff val="35000"/>
                </a:prstClr>
              </a:solidFill>
            </a:endParaRPr>
          </a:p>
        </p:txBody>
      </p:sp>
    </p:spTree>
    <p:extLst>
      <p:ext uri="{BB962C8B-B14F-4D97-AF65-F5344CB8AC3E}">
        <p14:creationId xmlns:p14="http://schemas.microsoft.com/office/powerpoint/2010/main" val="2717050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755576" y="2780928"/>
            <a:ext cx="7704856" cy="1754326"/>
          </a:xfrm>
          <a:prstGeom prst="rect">
            <a:avLst/>
          </a:prstGeom>
          <a:noFill/>
        </p:spPr>
        <p:txBody>
          <a:bodyPr wrap="square" rtlCol="0">
            <a:spAutoFit/>
          </a:bodyPr>
          <a:lstStyle/>
          <a:p>
            <a:pPr algn="ctr"/>
            <a:r>
              <a:rPr lang="en-GB" sz="5400" b="1" dirty="0">
                <a:solidFill>
                  <a:prstClr val="white"/>
                </a:solidFill>
              </a:rPr>
              <a:t>Snows of Kilimanjaro</a:t>
            </a:r>
          </a:p>
          <a:p>
            <a:pPr algn="ctr"/>
            <a:r>
              <a:rPr lang="en-GB" sz="5400" b="1" dirty="0">
                <a:solidFill>
                  <a:prstClr val="white"/>
                </a:solidFill>
              </a:rPr>
              <a:t>2013</a:t>
            </a:r>
          </a:p>
        </p:txBody>
      </p:sp>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66</a:t>
            </a:fld>
            <a:endParaRPr lang="en-GB" dirty="0">
              <a:solidFill>
                <a:prstClr val="black">
                  <a:lumMod val="65000"/>
                  <a:lumOff val="35000"/>
                </a:prstClr>
              </a:solidFill>
            </a:endParaRPr>
          </a:p>
        </p:txBody>
      </p:sp>
    </p:spTree>
    <p:extLst>
      <p:ext uri="{BB962C8B-B14F-4D97-AF65-F5344CB8AC3E}">
        <p14:creationId xmlns:p14="http://schemas.microsoft.com/office/powerpoint/2010/main" val="2770721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67</a:t>
            </a:fld>
            <a:endParaRPr lang="en-GB" dirty="0">
              <a:solidFill>
                <a:prstClr val="black">
                  <a:lumMod val="65000"/>
                  <a:lumOff val="3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904" y="2307704"/>
            <a:ext cx="974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259632" y="2708920"/>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33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5373215"/>
            <a:ext cx="8208912" cy="523220"/>
          </a:xfrm>
          <a:prstGeom prst="rect">
            <a:avLst/>
          </a:prstGeom>
          <a:noFill/>
        </p:spPr>
        <p:txBody>
          <a:bodyPr wrap="square" rtlCol="0">
            <a:spAutoFit/>
          </a:bodyPr>
          <a:lstStyle/>
          <a:p>
            <a:r>
              <a:rPr lang="en-GB" sz="2800" b="1" dirty="0">
                <a:solidFill>
                  <a:srgbClr val="FF0000"/>
                </a:solidFill>
              </a:rPr>
              <a:t>Since 1880, sea levels have  risen by  20 cm/8 inches</a:t>
            </a:r>
            <a:r>
              <a:rPr lang="en-GB" sz="2800" dirty="0">
                <a:solidFill>
                  <a:srgbClr val="FF0000"/>
                </a:solidFill>
              </a:rPr>
              <a:t>.</a:t>
            </a:r>
          </a:p>
        </p:txBody>
      </p:sp>
      <p:sp>
        <p:nvSpPr>
          <p:cNvPr id="3" name="Slide Number Placeholder 2"/>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68</a:t>
            </a:fld>
            <a:endParaRPr lang="en-GB" dirty="0">
              <a:solidFill>
                <a:prstClr val="black">
                  <a:lumMod val="65000"/>
                  <a:lumOff val="35000"/>
                </a:prstClr>
              </a:solidFill>
            </a:endParaRPr>
          </a:p>
        </p:txBody>
      </p:sp>
    </p:spTree>
    <p:extLst>
      <p:ext uri="{BB962C8B-B14F-4D97-AF65-F5344CB8AC3E}">
        <p14:creationId xmlns:p14="http://schemas.microsoft.com/office/powerpoint/2010/main" val="435900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lumMod val="25000"/>
            </a:schemeClr>
          </a:solidFill>
        </p:spPr>
        <p:txBody>
          <a:bodyPr/>
          <a:lstStyle/>
          <a:p>
            <a:r>
              <a:rPr lang="en-IE" b="1" dirty="0">
                <a:solidFill>
                  <a:schemeClr val="bg1"/>
                </a:solidFill>
              </a:rPr>
              <a:t>Post Sand Tar Oil Extraction</a:t>
            </a:r>
          </a:p>
        </p:txBody>
      </p:sp>
      <p:sp>
        <p:nvSpPr>
          <p:cNvPr id="2" name="Slide Number Placeholder 1"/>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69</a:t>
            </a:fld>
            <a:endParaRPr lang="en-GB" dirty="0">
              <a:solidFill>
                <a:prstClr val="black">
                  <a:lumMod val="65000"/>
                  <a:lumOff val="35000"/>
                </a:prstClr>
              </a:solidFill>
            </a:endParaRPr>
          </a:p>
        </p:txBody>
      </p:sp>
    </p:spTree>
    <p:extLst>
      <p:ext uri="{BB962C8B-B14F-4D97-AF65-F5344CB8AC3E}">
        <p14:creationId xmlns:p14="http://schemas.microsoft.com/office/powerpoint/2010/main" val="402079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395288" y="115888"/>
            <a:ext cx="8229600" cy="1143000"/>
          </a:xfrm>
        </p:spPr>
        <p:txBody>
          <a:bodyPr/>
          <a:lstStyle/>
          <a:p>
            <a:pPr algn="ctr" eaLnBrk="1" hangingPunct="1"/>
            <a:r>
              <a:rPr lang="en-GB" altLang="en-US" b="1">
                <a:solidFill>
                  <a:srgbClr val="002060"/>
                </a:solidFill>
              </a:rPr>
              <a:t>Mother Goddess</a:t>
            </a:r>
          </a:p>
        </p:txBody>
      </p:sp>
      <p:sp>
        <p:nvSpPr>
          <p:cNvPr id="34819" name="Content Placeholder 6"/>
          <p:cNvSpPr>
            <a:spLocks noGrp="1"/>
          </p:cNvSpPr>
          <p:nvPr>
            <p:ph idx="1"/>
          </p:nvPr>
        </p:nvSpPr>
        <p:spPr>
          <a:xfrm>
            <a:off x="179512" y="1457400"/>
            <a:ext cx="8640960" cy="5400600"/>
          </a:xfrm>
        </p:spPr>
        <p:txBody>
          <a:bodyPr/>
          <a:lstStyle/>
          <a:p>
            <a:pPr eaLnBrk="1" hangingPunct="1"/>
            <a:r>
              <a:rPr lang="en-GB" altLang="en-US" sz="2800" b="1" dirty="0">
                <a:solidFill>
                  <a:srgbClr val="0070C0"/>
                </a:solidFill>
                <a:latin typeface="Aparajita" pitchFamily="34" charset="0"/>
                <a:cs typeface="Aparajita" pitchFamily="34" charset="0"/>
              </a:rPr>
              <a:t>As our ancient ancestors slowly awoke to the mystery of the world around them, they were filled with awe and wonder.</a:t>
            </a:r>
          </a:p>
          <a:p>
            <a:pPr eaLnBrk="1" hangingPunct="1"/>
            <a:r>
              <a:rPr lang="en-GB" altLang="en-US" sz="2800" b="1" dirty="0">
                <a:solidFill>
                  <a:srgbClr val="0070C0"/>
                </a:solidFill>
                <a:latin typeface="Aparajita" pitchFamily="34" charset="0"/>
                <a:cs typeface="Aparajita" pitchFamily="34" charset="0"/>
              </a:rPr>
              <a:t>They were drawn to a belief in a Mysterious Power greater than themselves that transcended their world.</a:t>
            </a:r>
          </a:p>
          <a:p>
            <a:pPr eaLnBrk="1" hangingPunct="1"/>
            <a:r>
              <a:rPr lang="en-GB" altLang="en-US" sz="2800" b="1" dirty="0">
                <a:solidFill>
                  <a:srgbClr val="0070C0"/>
                </a:solidFill>
                <a:latin typeface="Aparajita" pitchFamily="34" charset="0"/>
                <a:cs typeface="Aparajita" pitchFamily="34" charset="0"/>
              </a:rPr>
              <a:t>This mysterious power was experienced as maternal and caring, and came to be known in many cultures as the Mother Goddess.</a:t>
            </a:r>
          </a:p>
          <a:p>
            <a:pPr eaLnBrk="1" hangingPunct="1"/>
            <a:r>
              <a:rPr lang="en-GB" altLang="en-US" sz="2800" b="1" dirty="0">
                <a:solidFill>
                  <a:srgbClr val="0070C0"/>
                </a:solidFill>
                <a:latin typeface="Aparajita" pitchFamily="34" charset="0"/>
                <a:cs typeface="Aparajita" pitchFamily="34" charset="0"/>
              </a:rPr>
              <a:t>This Mother Goddess was associated with nurturance, caring, fertility, life, energy, birth and rebirth</a:t>
            </a:r>
            <a:r>
              <a:rPr lang="en-GB" altLang="en-US" sz="2800" dirty="0">
                <a:solidFill>
                  <a:srgbClr val="0070C0"/>
                </a:solidFill>
                <a:latin typeface="Aparajita" pitchFamily="34" charset="0"/>
                <a:cs typeface="Aparajita" pitchFamily="34" charset="0"/>
              </a:rPr>
              <a:t>.</a:t>
            </a:r>
          </a:p>
          <a:p>
            <a:pPr eaLnBrk="1" hangingPunct="1"/>
            <a:endParaRPr lang="en-GB" altLang="en-US" sz="2400" dirty="0"/>
          </a:p>
        </p:txBody>
      </p:sp>
    </p:spTree>
    <p:extLst>
      <p:ext uri="{BB962C8B-B14F-4D97-AF65-F5344CB8AC3E}">
        <p14:creationId xmlns:p14="http://schemas.microsoft.com/office/powerpoint/2010/main" val="3555150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1F63F0-DE99-40AE-9F09-03C8EEEED8B5}" type="slidenum">
              <a:rPr lang="en-US" smtClean="0"/>
              <a:pPr>
                <a:defRPr/>
              </a:pPr>
              <a:t>70</a:t>
            </a:fld>
            <a:endParaRPr lang="en-US" dirty="0"/>
          </a:p>
        </p:txBody>
      </p:sp>
      <p:sp>
        <p:nvSpPr>
          <p:cNvPr id="5" name="Title 1"/>
          <p:cNvSpPr>
            <a:spLocks noGrp="1"/>
          </p:cNvSpPr>
          <p:nvPr>
            <p:ph type="title" idx="4294967295"/>
          </p:nvPr>
        </p:nvSpPr>
        <p:spPr>
          <a:xfrm>
            <a:off x="683568" y="5301208"/>
            <a:ext cx="8377237" cy="2232025"/>
          </a:xfrm>
        </p:spPr>
        <p:txBody>
          <a:bodyPr>
            <a:normAutofit/>
          </a:bodyPr>
          <a:lstStyle/>
          <a:p>
            <a:pPr algn="ctr"/>
            <a:r>
              <a:rPr lang="en-GB" sz="7200" b="1" dirty="0">
                <a:solidFill>
                  <a:srgbClr val="002060"/>
                </a:solidFill>
                <a:latin typeface="+mn-lt"/>
              </a:rPr>
              <a:t>Care of The Earth</a:t>
            </a:r>
            <a:br>
              <a:rPr lang="en-GB" b="1" dirty="0">
                <a:solidFill>
                  <a:srgbClr val="002060"/>
                </a:solidFill>
                <a:latin typeface="+mn-lt"/>
              </a:rPr>
            </a:br>
            <a:endParaRPr lang="en-GB" b="1" dirty="0">
              <a:solidFill>
                <a:srgbClr val="002060"/>
              </a:solidFill>
              <a:latin typeface="+mn-lt"/>
            </a:endParaRPr>
          </a:p>
        </p:txBody>
      </p:sp>
    </p:spTree>
    <p:extLst>
      <p:ext uri="{BB962C8B-B14F-4D97-AF65-F5344CB8AC3E}">
        <p14:creationId xmlns:p14="http://schemas.microsoft.com/office/powerpoint/2010/main" val="4148553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04664"/>
            <a:ext cx="8401080" cy="6048672"/>
          </a:xfrm>
        </p:spPr>
        <p:txBody>
          <a:bodyPr/>
          <a:lstStyle/>
          <a:p>
            <a:pPr>
              <a:buNone/>
            </a:pPr>
            <a:r>
              <a:rPr lang="en-IE" sz="3600" b="1" dirty="0">
                <a:solidFill>
                  <a:srgbClr val="0070C0"/>
                </a:solidFill>
                <a:latin typeface="MV Boli" pitchFamily="2" charset="0"/>
                <a:cs typeface="MV Boli" pitchFamily="2" charset="0"/>
              </a:rPr>
              <a:t>“</a:t>
            </a:r>
            <a:r>
              <a:rPr lang="en-IE" sz="3600" dirty="0">
                <a:solidFill>
                  <a:srgbClr val="0070C0"/>
                </a:solidFill>
                <a:latin typeface="Apple Chancery"/>
                <a:cs typeface="Apple Chancery"/>
              </a:rPr>
              <a:t>How can we respect and preserve the environment that belongs as much to future generations as to the present? The ethical snare for the scientist is to get so caught up in the excitement of research that there is never time to ask where it is going and to what end. </a:t>
            </a:r>
            <a:r>
              <a:rPr lang="en-IE" sz="3600" b="1" dirty="0">
                <a:solidFill>
                  <a:srgbClr val="0070C0"/>
                </a:solidFill>
                <a:latin typeface="Apple Chancery"/>
                <a:cs typeface="Apple Chancery"/>
              </a:rPr>
              <a:t>Not everything that can be done should be done.”</a:t>
            </a:r>
            <a:endParaRPr lang="en-IE" sz="3200" dirty="0">
              <a:latin typeface="Apple Chancery"/>
              <a:cs typeface="Apple Chancery"/>
            </a:endParaRPr>
          </a:p>
          <a:p>
            <a:pPr algn="r">
              <a:buNone/>
            </a:pPr>
            <a:r>
              <a:rPr lang="en-IE" sz="2000" b="1" dirty="0" err="1"/>
              <a:t>Polkinghorne</a:t>
            </a:r>
            <a:r>
              <a:rPr lang="en-IE" sz="2000" b="1" dirty="0"/>
              <a:t>, John (1998-03-30) </a:t>
            </a:r>
            <a:r>
              <a:rPr lang="en-IE" sz="2000" b="1" i="1" dirty="0"/>
              <a:t>Belief in God in an Age of Science </a:t>
            </a:r>
          </a:p>
        </p:txBody>
      </p:sp>
      <p:sp>
        <p:nvSpPr>
          <p:cNvPr id="2" name="Slide Number Placeholder 1"/>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71</a:t>
            </a:fld>
            <a:endParaRPr lang="en-GB" dirty="0">
              <a:solidFill>
                <a:prstClr val="black">
                  <a:lumMod val="65000"/>
                  <a:lumOff val="35000"/>
                </a:prst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pPr algn="ctr"/>
            <a:r>
              <a:rPr lang="en-GB" b="1" dirty="0">
                <a:solidFill>
                  <a:srgbClr val="002060"/>
                </a:solidFill>
              </a:rPr>
              <a:t>Theological Framework</a:t>
            </a:r>
          </a:p>
        </p:txBody>
      </p:sp>
      <p:sp>
        <p:nvSpPr>
          <p:cNvPr id="3" name="Content Placeholder 2"/>
          <p:cNvSpPr>
            <a:spLocks noGrp="1"/>
          </p:cNvSpPr>
          <p:nvPr>
            <p:ph idx="1"/>
          </p:nvPr>
        </p:nvSpPr>
        <p:spPr>
          <a:xfrm>
            <a:off x="467544" y="1412776"/>
            <a:ext cx="8229600" cy="4680520"/>
          </a:xfrm>
        </p:spPr>
        <p:txBody>
          <a:bodyPr>
            <a:noAutofit/>
          </a:bodyPr>
          <a:lstStyle/>
          <a:p>
            <a:r>
              <a:rPr lang="en-GB" sz="2400" dirty="0">
                <a:solidFill>
                  <a:srgbClr val="0070C0"/>
                </a:solidFill>
                <a:latin typeface="Aparajita" pitchFamily="34" charset="0"/>
                <a:cs typeface="Aparajita" pitchFamily="34" charset="0"/>
              </a:rPr>
              <a:t> </a:t>
            </a:r>
            <a:r>
              <a:rPr lang="en-GB" sz="2400" b="1" dirty="0">
                <a:solidFill>
                  <a:srgbClr val="0070C0"/>
                </a:solidFill>
                <a:latin typeface="Aparajita" pitchFamily="34" charset="0"/>
                <a:cs typeface="Aparajita" pitchFamily="34" charset="0"/>
              </a:rPr>
              <a:t>In the prologue to John’s gospel, all of Creation is understood as the incarnation of the Divine.</a:t>
            </a:r>
          </a:p>
          <a:p>
            <a:r>
              <a:rPr lang="en-GB" sz="2400" b="1" dirty="0">
                <a:solidFill>
                  <a:srgbClr val="0070C0"/>
                </a:solidFill>
                <a:latin typeface="Aparajita" pitchFamily="34" charset="0"/>
                <a:cs typeface="Aparajita" pitchFamily="34" charset="0"/>
              </a:rPr>
              <a:t>This theological insight implies that every created thing is a sacrament of Divine Presence. </a:t>
            </a:r>
          </a:p>
          <a:p>
            <a:r>
              <a:rPr lang="en-GB" sz="2400" b="1" dirty="0">
                <a:solidFill>
                  <a:srgbClr val="0070C0"/>
                </a:solidFill>
                <a:latin typeface="Aparajita" pitchFamily="34" charset="0"/>
                <a:cs typeface="Aparajita" pitchFamily="34" charset="0"/>
              </a:rPr>
              <a:t>The poets and mystics have understood this for centuries.</a:t>
            </a:r>
          </a:p>
          <a:p>
            <a:r>
              <a:rPr lang="en-GB" sz="2400" b="1" dirty="0">
                <a:solidFill>
                  <a:srgbClr val="0070C0"/>
                </a:solidFill>
                <a:latin typeface="Aparajita" pitchFamily="34" charset="0"/>
                <a:cs typeface="Aparajita" pitchFamily="34" charset="0"/>
              </a:rPr>
              <a:t>Secular science has cultivated a mechanistic attitude to all of creation, regarding matter as dead without a sacred character.</a:t>
            </a:r>
          </a:p>
          <a:p>
            <a:r>
              <a:rPr lang="en-GB" sz="2400" b="1" dirty="0">
                <a:solidFill>
                  <a:srgbClr val="0070C0"/>
                </a:solidFill>
                <a:latin typeface="Aparajita" pitchFamily="34" charset="0"/>
                <a:cs typeface="Aparajita" pitchFamily="34" charset="0"/>
              </a:rPr>
              <a:t>It has led to the desacralization of the Earth and the plundering of Earth’s resources.</a:t>
            </a:r>
          </a:p>
          <a:p>
            <a:r>
              <a:rPr lang="en-GB" sz="2400" b="1" dirty="0">
                <a:solidFill>
                  <a:srgbClr val="0070C0"/>
                </a:solidFill>
                <a:latin typeface="Aparajita" pitchFamily="34" charset="0"/>
                <a:cs typeface="Aparajita" pitchFamily="34" charset="0"/>
              </a:rPr>
              <a:t>Wendell Berry calls this abuse of the Earth a </a:t>
            </a:r>
            <a:r>
              <a:rPr lang="en-GB" sz="2400" b="1" dirty="0">
                <a:solidFill>
                  <a:srgbClr val="FF0000"/>
                </a:solidFill>
                <a:latin typeface="Aparajita" pitchFamily="34" charset="0"/>
                <a:cs typeface="Aparajita" pitchFamily="34" charset="0"/>
              </a:rPr>
              <a:t>Desecration.</a:t>
            </a:r>
            <a:endParaRPr lang="en-GB" sz="2400" b="1" dirty="0">
              <a:solidFill>
                <a:srgbClr val="0070C0"/>
              </a:solidFill>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72</a:t>
            </a:fld>
            <a:endParaRPr lang="en-GB" dirty="0">
              <a:solidFill>
                <a:prstClr val="black">
                  <a:lumMod val="65000"/>
                  <a:lumOff val="35000"/>
                </a:prstClr>
              </a:solidFill>
            </a:endParaRPr>
          </a:p>
        </p:txBody>
      </p:sp>
    </p:spTree>
    <p:extLst>
      <p:ext uri="{BB962C8B-B14F-4D97-AF65-F5344CB8AC3E}">
        <p14:creationId xmlns:p14="http://schemas.microsoft.com/office/powerpoint/2010/main" val="2141074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3568" y="677"/>
            <a:ext cx="8229600" cy="1143000"/>
          </a:xfrm>
        </p:spPr>
        <p:txBody>
          <a:bodyPr>
            <a:noAutofit/>
          </a:bodyPr>
          <a:lstStyle/>
          <a:p>
            <a:r>
              <a:rPr lang="en-GB" sz="7200" b="1" dirty="0">
                <a:solidFill>
                  <a:srgbClr val="FFC000"/>
                </a:solidFill>
                <a:latin typeface="+mn-lt"/>
              </a:rPr>
              <a:t>Earth is Sacred </a:t>
            </a:r>
          </a:p>
        </p:txBody>
      </p:sp>
      <p:sp>
        <p:nvSpPr>
          <p:cNvPr id="2" name="TextBox 1"/>
          <p:cNvSpPr txBox="1"/>
          <p:nvPr/>
        </p:nvSpPr>
        <p:spPr>
          <a:xfrm>
            <a:off x="251520" y="3212976"/>
            <a:ext cx="8496944" cy="2769989"/>
          </a:xfrm>
          <a:prstGeom prst="rect">
            <a:avLst/>
          </a:prstGeom>
          <a:noFill/>
        </p:spPr>
        <p:txBody>
          <a:bodyPr wrap="square" rtlCol="0">
            <a:spAutoFit/>
          </a:bodyPr>
          <a:lstStyle/>
          <a:p>
            <a:r>
              <a:rPr lang="en-GB" sz="4400" b="1" dirty="0">
                <a:solidFill>
                  <a:srgbClr val="FFFF00"/>
                </a:solidFill>
                <a:latin typeface="Monotype Corsiva" panose="03010101010201010101" pitchFamily="66" charset="0"/>
              </a:rPr>
              <a:t>“The world is our meeting place with God ... as the body of God, it is wondrously, awesomely, divinely mysterious."</a:t>
            </a:r>
          </a:p>
          <a:p>
            <a:endParaRPr lang="en-GB" dirty="0"/>
          </a:p>
          <a:p>
            <a:pPr algn="r"/>
            <a:r>
              <a:rPr lang="en-GB" sz="2400" b="1" dirty="0">
                <a:solidFill>
                  <a:srgbClr val="FFFF00"/>
                </a:solidFill>
              </a:rPr>
              <a:t>Sallie McFague. The Body of God  </a:t>
            </a:r>
          </a:p>
        </p:txBody>
      </p:sp>
      <p:sp>
        <p:nvSpPr>
          <p:cNvPr id="4" name="Slide Number Placeholder 3"/>
          <p:cNvSpPr>
            <a:spLocks noGrp="1"/>
          </p:cNvSpPr>
          <p:nvPr>
            <p:ph type="sldNum" sz="quarter" idx="12"/>
          </p:nvPr>
        </p:nvSpPr>
        <p:spPr/>
        <p:txBody>
          <a:bodyPr/>
          <a:lstStyle/>
          <a:p>
            <a:fld id="{031B9847-11E0-4AE9-8CDF-54020B15DADF}" type="slidenum">
              <a:rPr lang="en-GB" smtClean="0">
                <a:solidFill>
                  <a:prstClr val="black">
                    <a:lumMod val="65000"/>
                    <a:lumOff val="35000"/>
                  </a:prstClr>
                </a:solidFill>
              </a:rPr>
              <a:pPr/>
              <a:t>73</a:t>
            </a:fld>
            <a:endParaRPr lang="en-GB" dirty="0">
              <a:solidFill>
                <a:prstClr val="black">
                  <a:lumMod val="65000"/>
                  <a:lumOff val="35000"/>
                </a:prstClr>
              </a:solidFill>
            </a:endParaRPr>
          </a:p>
        </p:txBody>
      </p:sp>
    </p:spTree>
    <p:extLst>
      <p:ext uri="{BB962C8B-B14F-4D97-AF65-F5344CB8AC3E}">
        <p14:creationId xmlns:p14="http://schemas.microsoft.com/office/powerpoint/2010/main" val="430993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pPr algn="ctr"/>
            <a:r>
              <a:rPr lang="en-IE" b="1" dirty="0">
                <a:solidFill>
                  <a:srgbClr val="002060"/>
                </a:solidFill>
              </a:rPr>
              <a:t>Earth’s Bioregions</a:t>
            </a:r>
          </a:p>
        </p:txBody>
      </p:sp>
      <p:sp>
        <p:nvSpPr>
          <p:cNvPr id="3" name="Content Placeholder 2"/>
          <p:cNvSpPr>
            <a:spLocks noGrp="1"/>
          </p:cNvSpPr>
          <p:nvPr>
            <p:ph idx="1"/>
          </p:nvPr>
        </p:nvSpPr>
        <p:spPr>
          <a:xfrm>
            <a:off x="457200" y="1357298"/>
            <a:ext cx="8229600" cy="5357850"/>
          </a:xfrm>
        </p:spPr>
        <p:txBody>
          <a:bodyPr>
            <a:normAutofit/>
          </a:bodyPr>
          <a:lstStyle/>
          <a:p>
            <a:r>
              <a:rPr lang="en-IE" b="1" dirty="0">
                <a:solidFill>
                  <a:srgbClr val="0070C0"/>
                </a:solidFill>
                <a:latin typeface="Aparajita" pitchFamily="34" charset="0"/>
                <a:cs typeface="Aparajita" pitchFamily="34" charset="0"/>
              </a:rPr>
              <a:t>Planet Earth presents itself as jigsaw of bioregions, each bioregion having its own distinctive geological formation, climatic conditions, and living forms.</a:t>
            </a:r>
          </a:p>
          <a:p>
            <a:r>
              <a:rPr lang="en-IE" b="1" dirty="0">
                <a:solidFill>
                  <a:srgbClr val="0070C0"/>
                </a:solidFill>
                <a:latin typeface="Aparajita" pitchFamily="34" charset="0"/>
                <a:cs typeface="Aparajita" pitchFamily="34" charset="0"/>
              </a:rPr>
              <a:t>These bioregions are dependent on the interplay of a variety of natural influences: climate, plant population, animal population, soil conditions etc. Left to their own devices they are self-sustaining.</a:t>
            </a:r>
          </a:p>
          <a:p>
            <a:r>
              <a:rPr lang="en-IE" b="1" dirty="0">
                <a:solidFill>
                  <a:srgbClr val="0070C0"/>
                </a:solidFill>
                <a:latin typeface="Aparajita" pitchFamily="34" charset="0"/>
                <a:cs typeface="Aparajita" pitchFamily="34" charset="0"/>
              </a:rPr>
              <a:t>When, for whatever reason, the balance of natural influences is disrupted, these bioregions will degenerate very quickly.</a:t>
            </a:r>
          </a:p>
          <a:p>
            <a:r>
              <a:rPr lang="en-IE" b="1" dirty="0">
                <a:solidFill>
                  <a:srgbClr val="0070C0"/>
                </a:solidFill>
                <a:latin typeface="Aparajita" pitchFamily="34" charset="0"/>
                <a:cs typeface="Aparajita" pitchFamily="34" charset="0"/>
              </a:rPr>
              <a:t>“The disruption of our bioregions is leading to a poisoning of the air we breathe, the water we drink, the soil and the seas that provide our food.”</a:t>
            </a:r>
            <a:endParaRPr lang="en-IE" dirty="0">
              <a:solidFill>
                <a:srgbClr val="00B0F0"/>
              </a:solidFill>
              <a:latin typeface="Aparajita" pitchFamily="34" charset="0"/>
              <a:cs typeface="Aparajita" pitchFamily="34" charset="0"/>
            </a:endParaRPr>
          </a:p>
          <a:p>
            <a:pPr algn="r">
              <a:buNone/>
            </a:pPr>
            <a:r>
              <a:rPr lang="en-IE" sz="2400" b="1" i="1" dirty="0">
                <a:solidFill>
                  <a:srgbClr val="002060"/>
                </a:solidFill>
                <a:latin typeface="Aparajita" pitchFamily="34" charset="0"/>
                <a:cs typeface="Aparajita" pitchFamily="34" charset="0"/>
              </a:rPr>
              <a:t>Dream of the Earth </a:t>
            </a:r>
            <a:r>
              <a:rPr lang="en-IE" sz="2400" b="1" dirty="0">
                <a:solidFill>
                  <a:srgbClr val="002060"/>
                </a:solidFill>
                <a:latin typeface="Aparajita" pitchFamily="34" charset="0"/>
                <a:cs typeface="Aparajita" pitchFamily="34" charset="0"/>
              </a:rPr>
              <a:t>Thomas Berry, p. 164 </a:t>
            </a:r>
          </a:p>
        </p:txBody>
      </p:sp>
      <p:sp>
        <p:nvSpPr>
          <p:cNvPr id="4" name="Slide Number Placeholder 3"/>
          <p:cNvSpPr>
            <a:spLocks noGrp="1"/>
          </p:cNvSpPr>
          <p:nvPr>
            <p:ph type="sldNum" sz="quarter" idx="12"/>
          </p:nvPr>
        </p:nvSpPr>
        <p:spPr/>
        <p:txBody>
          <a:bodyPr/>
          <a:lstStyle/>
          <a:p>
            <a:fld id="{AA522D28-0C08-4700-B7FD-5C84F4FA6001}" type="slidenum">
              <a:rPr lang="en-GB" smtClean="0">
                <a:solidFill>
                  <a:srgbClr val="04617B">
                    <a:shade val="90000"/>
                  </a:srgbClr>
                </a:solidFill>
              </a:rPr>
              <a:pPr/>
              <a:t>74</a:t>
            </a:fld>
            <a:endParaRPr lang="en-GB" dirty="0">
              <a:solidFill>
                <a:srgbClr val="04617B">
                  <a:shade val="90000"/>
                </a:srgb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pPr algn="ctr"/>
            <a:r>
              <a:rPr lang="en-GB" b="1" dirty="0">
                <a:solidFill>
                  <a:srgbClr val="002060"/>
                </a:solidFill>
              </a:rPr>
              <a:t>Chief Seattle</a:t>
            </a:r>
          </a:p>
        </p:txBody>
      </p:sp>
      <p:sp>
        <p:nvSpPr>
          <p:cNvPr id="3" name="Content Placeholder 2"/>
          <p:cNvSpPr>
            <a:spLocks noGrp="1"/>
          </p:cNvSpPr>
          <p:nvPr>
            <p:ph idx="1"/>
          </p:nvPr>
        </p:nvSpPr>
        <p:spPr>
          <a:xfrm>
            <a:off x="179512" y="1500174"/>
            <a:ext cx="8733656" cy="4878103"/>
          </a:xfrm>
        </p:spPr>
        <p:txBody>
          <a:bodyPr>
            <a:normAutofit fontScale="92500" lnSpcReduction="10000"/>
          </a:bodyPr>
          <a:lstStyle/>
          <a:p>
            <a:pPr marL="0" indent="0">
              <a:buNone/>
            </a:pPr>
            <a:r>
              <a:rPr lang="en-GB" sz="2800" b="1" dirty="0">
                <a:solidFill>
                  <a:srgbClr val="FF6600"/>
                </a:solidFill>
                <a:latin typeface="Aparajita" pitchFamily="34" charset="0"/>
                <a:cs typeface="Aparajita" pitchFamily="34" charset="0"/>
              </a:rPr>
              <a:t>“This we know:</a:t>
            </a:r>
            <a:r>
              <a:rPr lang="en-GB" sz="2800" b="1" dirty="0">
                <a:solidFill>
                  <a:srgbClr val="0070C0"/>
                </a:solidFill>
                <a:latin typeface="Aparajita" pitchFamily="34" charset="0"/>
                <a:cs typeface="Aparajita" pitchFamily="34" charset="0"/>
              </a:rPr>
              <a:t> </a:t>
            </a:r>
          </a:p>
          <a:p>
            <a:pPr marL="0" indent="0">
              <a:buNone/>
            </a:pPr>
            <a:r>
              <a:rPr lang="en-GB" sz="2800" b="1" dirty="0">
                <a:solidFill>
                  <a:srgbClr val="0070C0"/>
                </a:solidFill>
                <a:latin typeface="Aparajita" pitchFamily="34" charset="0"/>
                <a:cs typeface="Aparajita" pitchFamily="34" charset="0"/>
              </a:rPr>
              <a:t>    The Earth does not </a:t>
            </a:r>
          </a:p>
          <a:p>
            <a:pPr marL="0" indent="0">
              <a:buNone/>
            </a:pPr>
            <a:r>
              <a:rPr lang="en-GB" sz="2800" b="1" dirty="0">
                <a:solidFill>
                  <a:srgbClr val="0070C0"/>
                </a:solidFill>
                <a:latin typeface="Aparajita" pitchFamily="34" charset="0"/>
                <a:cs typeface="Aparajita" pitchFamily="34" charset="0"/>
              </a:rPr>
              <a:t>     belong to people. </a:t>
            </a:r>
          </a:p>
          <a:p>
            <a:pPr marL="0" indent="0">
              <a:buNone/>
            </a:pPr>
            <a:r>
              <a:rPr lang="en-GB" sz="2800" b="1" dirty="0">
                <a:solidFill>
                  <a:srgbClr val="0070C0"/>
                </a:solidFill>
                <a:latin typeface="Aparajita" pitchFamily="34" charset="0"/>
                <a:cs typeface="Aparajita" pitchFamily="34" charset="0"/>
              </a:rPr>
              <a:t>     People belong to the Earth. </a:t>
            </a:r>
          </a:p>
          <a:p>
            <a:pPr marL="0" indent="0">
              <a:buNone/>
            </a:pPr>
            <a:r>
              <a:rPr lang="en-GB" sz="2800" b="1" dirty="0">
                <a:solidFill>
                  <a:srgbClr val="FF6600"/>
                </a:solidFill>
                <a:latin typeface="Aparajita" pitchFamily="34" charset="0"/>
                <a:cs typeface="Aparajita" pitchFamily="34" charset="0"/>
              </a:rPr>
              <a:t>This we know:</a:t>
            </a:r>
            <a:r>
              <a:rPr lang="en-GB" sz="2800" b="1" dirty="0">
                <a:solidFill>
                  <a:srgbClr val="0070C0"/>
                </a:solidFill>
                <a:latin typeface="Aparajita" pitchFamily="34" charset="0"/>
                <a:cs typeface="Aparajita" pitchFamily="34" charset="0"/>
              </a:rPr>
              <a:t> </a:t>
            </a:r>
          </a:p>
          <a:p>
            <a:pPr marL="0" indent="0">
              <a:buNone/>
            </a:pPr>
            <a:r>
              <a:rPr lang="en-GB" sz="2800" b="1" dirty="0">
                <a:solidFill>
                  <a:srgbClr val="0070C0"/>
                </a:solidFill>
                <a:latin typeface="Aparajita" pitchFamily="34" charset="0"/>
                <a:cs typeface="Aparajita" pitchFamily="34" charset="0"/>
              </a:rPr>
              <a:t>    All things are connected. </a:t>
            </a:r>
          </a:p>
          <a:p>
            <a:pPr marL="0" indent="0">
              <a:buNone/>
            </a:pPr>
            <a:r>
              <a:rPr lang="en-GB" sz="2800" b="1" dirty="0">
                <a:solidFill>
                  <a:srgbClr val="0070C0"/>
                </a:solidFill>
                <a:latin typeface="Aparajita" pitchFamily="34" charset="0"/>
                <a:cs typeface="Aparajita" pitchFamily="34" charset="0"/>
              </a:rPr>
              <a:t>    Whatever befalls Earth, </a:t>
            </a:r>
          </a:p>
          <a:p>
            <a:pPr marL="0" indent="0">
              <a:buNone/>
            </a:pPr>
            <a:r>
              <a:rPr lang="en-GB" sz="2800" b="1" dirty="0">
                <a:solidFill>
                  <a:srgbClr val="0070C0"/>
                </a:solidFill>
                <a:latin typeface="Aparajita" pitchFamily="34" charset="0"/>
                <a:cs typeface="Aparajita" pitchFamily="34" charset="0"/>
              </a:rPr>
              <a:t>    Befalls the people of the Earth. </a:t>
            </a:r>
          </a:p>
          <a:p>
            <a:pPr marL="0" indent="0">
              <a:buNone/>
            </a:pPr>
            <a:r>
              <a:rPr lang="en-GB" sz="2800" b="1" dirty="0">
                <a:solidFill>
                  <a:srgbClr val="0070C0"/>
                </a:solidFill>
                <a:latin typeface="Aparajita" pitchFamily="34" charset="0"/>
                <a:cs typeface="Aparajita" pitchFamily="34" charset="0"/>
              </a:rPr>
              <a:t>    We did not weave the web of life. </a:t>
            </a:r>
          </a:p>
          <a:p>
            <a:pPr marL="0" indent="0">
              <a:buNone/>
            </a:pPr>
            <a:r>
              <a:rPr lang="en-GB" sz="2800" b="1" dirty="0">
                <a:solidFill>
                  <a:srgbClr val="0070C0"/>
                </a:solidFill>
                <a:latin typeface="Aparajita" pitchFamily="34" charset="0"/>
                <a:cs typeface="Aparajita" pitchFamily="34" charset="0"/>
              </a:rPr>
              <a:t>    We are but a mere strand in it. </a:t>
            </a:r>
          </a:p>
          <a:p>
            <a:pPr marL="0" indent="0">
              <a:buNone/>
            </a:pPr>
            <a:r>
              <a:rPr lang="en-GB" sz="2800" b="1" dirty="0">
                <a:solidFill>
                  <a:srgbClr val="0070C0"/>
                </a:solidFill>
                <a:latin typeface="Aparajita" pitchFamily="34" charset="0"/>
                <a:cs typeface="Aparajita" pitchFamily="34" charset="0"/>
              </a:rPr>
              <a:t>    Whatever we do to the web, we do to </a:t>
            </a:r>
            <a:r>
              <a:rPr lang="en-GB" sz="2800" b="1">
                <a:solidFill>
                  <a:srgbClr val="0070C0"/>
                </a:solidFill>
                <a:latin typeface="Aparajita" pitchFamily="34" charset="0"/>
                <a:cs typeface="Aparajita" pitchFamily="34" charset="0"/>
              </a:rPr>
              <a:t>ourselves.”</a:t>
            </a:r>
            <a:endParaRPr lang="en-GB" sz="2800" b="1" dirty="0">
              <a:solidFill>
                <a:srgbClr val="0070C0"/>
              </a:solidFill>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AA522D28-0C08-4700-B7FD-5C84F4FA6001}" type="slidenum">
              <a:rPr lang="en-GB" smtClean="0">
                <a:solidFill>
                  <a:srgbClr val="04617B">
                    <a:shade val="90000"/>
                  </a:srgbClr>
                </a:solidFill>
              </a:rPr>
              <a:pPr/>
              <a:t>75</a:t>
            </a:fld>
            <a:endParaRPr lang="en-GB" dirty="0">
              <a:solidFill>
                <a:srgbClr val="04617B">
                  <a:shade val="90000"/>
                </a:srgbClr>
              </a:solidFill>
            </a:endParaRPr>
          </a:p>
        </p:txBody>
      </p:sp>
      <p:pic>
        <p:nvPicPr>
          <p:cNvPr id="125954" name="Picture 2" descr="http://t0.gstatic.com/images?q=tbn:ANd9GcSS1HVSH4iSG6dJ6ZNWzkoF8nMyOvUBqLQnwIk5f9ebkvoxfVgf">
            <a:hlinkClick r:id="rId2"/>
          </p:cNvPr>
          <p:cNvPicPr>
            <a:picLocks noChangeAspect="1" noChangeArrowheads="1"/>
          </p:cNvPicPr>
          <p:nvPr/>
        </p:nvPicPr>
        <p:blipFill>
          <a:blip r:embed="rId3" cstate="print"/>
          <a:srcRect/>
          <a:stretch>
            <a:fillRect/>
          </a:stretch>
        </p:blipFill>
        <p:spPr bwMode="auto">
          <a:xfrm>
            <a:off x="6678579" y="0"/>
            <a:ext cx="2465421" cy="3666791"/>
          </a:xfrm>
          <a:prstGeom prst="rect">
            <a:avLst/>
          </a:prstGeom>
          <a:noFill/>
        </p:spPr>
      </p:pic>
    </p:spTree>
    <p:extLst>
      <p:ext uri="{BB962C8B-B14F-4D97-AF65-F5344CB8AC3E}">
        <p14:creationId xmlns:p14="http://schemas.microsoft.com/office/powerpoint/2010/main" val="158601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ctr"/>
            <a:r>
              <a:rPr lang="en-IE" b="1" dirty="0" err="1">
                <a:solidFill>
                  <a:srgbClr val="002060"/>
                </a:solidFill>
              </a:rPr>
              <a:t>Willendorf</a:t>
            </a:r>
            <a:r>
              <a:rPr lang="en-IE" b="1" dirty="0">
                <a:solidFill>
                  <a:srgbClr val="002060"/>
                </a:solidFill>
              </a:rPr>
              <a:t> Venus</a:t>
            </a:r>
          </a:p>
        </p:txBody>
      </p:sp>
      <p:sp>
        <p:nvSpPr>
          <p:cNvPr id="5" name="Content Placeholder 4"/>
          <p:cNvSpPr>
            <a:spLocks noGrp="1"/>
          </p:cNvSpPr>
          <p:nvPr>
            <p:ph sz="half" idx="1"/>
          </p:nvPr>
        </p:nvSpPr>
        <p:spPr>
          <a:xfrm>
            <a:off x="179512" y="1412776"/>
            <a:ext cx="5112568" cy="5256584"/>
          </a:xfrm>
        </p:spPr>
        <p:txBody>
          <a:bodyPr/>
          <a:lstStyle/>
          <a:p>
            <a:r>
              <a:rPr lang="en-IE" sz="2400" b="1" dirty="0">
                <a:solidFill>
                  <a:srgbClr val="0070C0"/>
                </a:solidFill>
                <a:latin typeface="Aparajita" panose="020B0604020202020204" pitchFamily="34" charset="0"/>
                <a:cs typeface="Aparajita" panose="020B0604020202020204" pitchFamily="34" charset="0"/>
              </a:rPr>
              <a:t>The Venus of Willendorf is a 11 cm  high statuette of a female figure estimated to have been made about 25,000 BCE. </a:t>
            </a:r>
          </a:p>
          <a:p>
            <a:endParaRPr lang="en-IE" sz="2400" b="1" dirty="0">
              <a:solidFill>
                <a:srgbClr val="0070C0"/>
              </a:solidFill>
              <a:latin typeface="Aparajita" panose="020B0604020202020204" pitchFamily="34" charset="0"/>
              <a:cs typeface="Aparajita" panose="020B0604020202020204" pitchFamily="34" charset="0"/>
            </a:endParaRPr>
          </a:p>
          <a:p>
            <a:r>
              <a:rPr lang="en-IE" sz="2400" b="1" dirty="0">
                <a:solidFill>
                  <a:srgbClr val="0070C0"/>
                </a:solidFill>
                <a:latin typeface="Aparajita" panose="020B0604020202020204" pitchFamily="34" charset="0"/>
                <a:cs typeface="Aparajita" panose="020B0604020202020204" pitchFamily="34" charset="0"/>
              </a:rPr>
              <a:t>It was found in 1908 during excavations conducted at a site near Willendorf, in Austria</a:t>
            </a:r>
          </a:p>
          <a:p>
            <a:endParaRPr lang="en-IE" sz="2400" b="1" dirty="0">
              <a:solidFill>
                <a:srgbClr val="0070C0"/>
              </a:solidFill>
              <a:latin typeface="Aparajita" panose="020B0604020202020204" pitchFamily="34" charset="0"/>
              <a:cs typeface="Aparajita" panose="020B0604020202020204" pitchFamily="34" charset="0"/>
            </a:endParaRPr>
          </a:p>
          <a:p>
            <a:r>
              <a:rPr lang="en-IE" sz="2400" b="1" dirty="0">
                <a:solidFill>
                  <a:srgbClr val="0070C0"/>
                </a:solidFill>
                <a:latin typeface="Aparajita" panose="020B0604020202020204" pitchFamily="34" charset="0"/>
                <a:cs typeface="Aparajita" panose="020B0604020202020204" pitchFamily="34" charset="0"/>
              </a:rPr>
              <a:t>It was carved from  limestone that is not local to the area, and was tinted with red ochre.  Religious ritual possibly.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27989" y="1988840"/>
            <a:ext cx="3595464" cy="4392488"/>
          </a:xfrm>
        </p:spPr>
      </p:pic>
      <p:sp>
        <p:nvSpPr>
          <p:cNvPr id="4" name="Slide Number Placeholder 3"/>
          <p:cNvSpPr>
            <a:spLocks noGrp="1"/>
          </p:cNvSpPr>
          <p:nvPr>
            <p:ph type="sldNum" sz="quarter" idx="12"/>
          </p:nvPr>
        </p:nvSpPr>
        <p:spPr/>
        <p:txBody>
          <a:bodyPr/>
          <a:lstStyle/>
          <a:p>
            <a:pPr>
              <a:defRPr/>
            </a:pPr>
            <a:fld id="{DAC2C6D2-66E7-4471-83B3-39CBFC5ED8ED}" type="slidenum">
              <a:rPr lang="en-US" smtClean="0"/>
              <a:pPr>
                <a:defRPr/>
              </a:pPr>
              <a:t>8</a:t>
            </a:fld>
            <a:endParaRPr lang="en-US" dirty="0"/>
          </a:p>
        </p:txBody>
      </p:sp>
    </p:spTree>
    <p:extLst>
      <p:ext uri="{BB962C8B-B14F-4D97-AF65-F5344CB8AC3E}">
        <p14:creationId xmlns:p14="http://schemas.microsoft.com/office/powerpoint/2010/main" val="299046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457200" y="115888"/>
            <a:ext cx="8229600" cy="1731962"/>
          </a:xfrm>
        </p:spPr>
        <p:txBody>
          <a:bodyPr/>
          <a:lstStyle/>
          <a:p>
            <a:pPr algn="ctr" eaLnBrk="1" hangingPunct="1"/>
            <a:r>
              <a:rPr lang="en-GB" altLang="en-US" b="1">
                <a:solidFill>
                  <a:srgbClr val="002060"/>
                </a:solidFill>
              </a:rPr>
              <a:t>Mother Goddess From Different Cultures</a:t>
            </a:r>
          </a:p>
        </p:txBody>
      </p:sp>
      <p:sp>
        <p:nvSpPr>
          <p:cNvPr id="12291" name="Content Placeholder 4"/>
          <p:cNvSpPr>
            <a:spLocks noGrp="1"/>
          </p:cNvSpPr>
          <p:nvPr>
            <p:ph sz="half" idx="1"/>
          </p:nvPr>
        </p:nvSpPr>
        <p:spPr>
          <a:xfrm>
            <a:off x="251520" y="1916832"/>
            <a:ext cx="4211960" cy="4433888"/>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GB" sz="2400" b="1" dirty="0">
                <a:solidFill>
                  <a:srgbClr val="0070C0"/>
                </a:solidFill>
              </a:rPr>
              <a:t>Greek	</a:t>
            </a:r>
            <a:r>
              <a:rPr lang="en-GB" sz="2400" b="1" dirty="0">
                <a:solidFill>
                  <a:srgbClr val="0070C0"/>
                </a:solidFill>
                <a:latin typeface="Arial"/>
                <a:cs typeface="Arial"/>
              </a:rPr>
              <a:t>→</a:t>
            </a:r>
            <a:r>
              <a:rPr lang="en-GB" sz="2400" b="1" dirty="0">
                <a:solidFill>
                  <a:srgbClr val="0070C0"/>
                </a:solidFill>
              </a:rPr>
              <a:t>	Gaia		</a:t>
            </a:r>
          </a:p>
          <a:p>
            <a:pPr marL="274320" indent="-274320" eaLnBrk="1" fontAlgn="auto" hangingPunct="1">
              <a:spcAft>
                <a:spcPts val="0"/>
              </a:spcAft>
              <a:buClr>
                <a:schemeClr val="accent3"/>
              </a:buClr>
              <a:buFont typeface="Wingdings 2"/>
              <a:buChar char=""/>
              <a:defRPr/>
            </a:pPr>
            <a:r>
              <a:rPr lang="en-GB" sz="2400" b="1" dirty="0">
                <a:solidFill>
                  <a:srgbClr val="0070C0"/>
                </a:solidFill>
              </a:rPr>
              <a:t>Crete	</a:t>
            </a:r>
            <a:r>
              <a:rPr lang="en-GB" sz="2400" b="1" dirty="0">
                <a:solidFill>
                  <a:srgbClr val="0070C0"/>
                </a:solidFill>
                <a:latin typeface="Arial"/>
                <a:cs typeface="Arial"/>
              </a:rPr>
              <a:t>→</a:t>
            </a:r>
            <a:r>
              <a:rPr lang="en-GB" sz="2400" b="1" dirty="0">
                <a:solidFill>
                  <a:srgbClr val="0070C0"/>
                </a:solidFill>
              </a:rPr>
              <a:t>	Ariadne	</a:t>
            </a:r>
          </a:p>
          <a:p>
            <a:pPr marL="274320" indent="-274320" eaLnBrk="1" fontAlgn="auto" hangingPunct="1">
              <a:spcAft>
                <a:spcPts val="0"/>
              </a:spcAft>
              <a:buClr>
                <a:schemeClr val="accent3"/>
              </a:buClr>
              <a:buFont typeface="Wingdings 2"/>
              <a:buChar char=""/>
              <a:defRPr/>
            </a:pPr>
            <a:r>
              <a:rPr lang="en-GB" sz="2400" b="1" dirty="0">
                <a:solidFill>
                  <a:srgbClr val="0070C0"/>
                </a:solidFill>
              </a:rPr>
              <a:t>Pre-Celtic	</a:t>
            </a:r>
            <a:r>
              <a:rPr lang="en-GB" sz="2400" b="1" dirty="0">
                <a:solidFill>
                  <a:srgbClr val="0070C0"/>
                </a:solidFill>
                <a:latin typeface="Arial"/>
                <a:cs typeface="Arial"/>
              </a:rPr>
              <a:t>→</a:t>
            </a:r>
            <a:r>
              <a:rPr lang="en-GB" sz="2400" b="1" dirty="0">
                <a:solidFill>
                  <a:srgbClr val="0070C0"/>
                </a:solidFill>
              </a:rPr>
              <a:t>	Danu</a:t>
            </a:r>
          </a:p>
          <a:p>
            <a:pPr marL="0" indent="0" eaLnBrk="1" fontAlgn="auto" hangingPunct="1">
              <a:spcAft>
                <a:spcPts val="0"/>
              </a:spcAft>
              <a:buClr>
                <a:schemeClr val="accent3"/>
              </a:buClr>
              <a:buFont typeface="Wingdings 2"/>
              <a:buNone/>
              <a:defRPr/>
            </a:pPr>
            <a:endParaRPr lang="en-GB" sz="2400" b="1" dirty="0">
              <a:solidFill>
                <a:srgbClr val="0070C0"/>
              </a:solidFill>
            </a:endParaRPr>
          </a:p>
          <a:p>
            <a:pPr marL="274320" indent="-274320" eaLnBrk="1" fontAlgn="auto" hangingPunct="1">
              <a:spcAft>
                <a:spcPts val="0"/>
              </a:spcAft>
              <a:buClr>
                <a:schemeClr val="accent3"/>
              </a:buClr>
              <a:buFont typeface="Wingdings 2"/>
              <a:buChar char=""/>
              <a:defRPr/>
            </a:pPr>
            <a:r>
              <a:rPr lang="en-GB" sz="2400" b="1" dirty="0">
                <a:solidFill>
                  <a:srgbClr val="0070C0"/>
                </a:solidFill>
              </a:rPr>
              <a:t>Celtic	</a:t>
            </a:r>
            <a:r>
              <a:rPr lang="en-GB" sz="2400" b="1" dirty="0">
                <a:solidFill>
                  <a:srgbClr val="0070C0"/>
                </a:solidFill>
                <a:latin typeface="Arial"/>
                <a:cs typeface="Arial"/>
              </a:rPr>
              <a:t>→	</a:t>
            </a:r>
            <a:r>
              <a:rPr lang="en-GB" sz="2400" b="1" dirty="0">
                <a:solidFill>
                  <a:srgbClr val="0070C0"/>
                </a:solidFill>
              </a:rPr>
              <a:t>Brigid</a:t>
            </a:r>
          </a:p>
          <a:p>
            <a:pPr marL="274320" indent="-274320" eaLnBrk="1" fontAlgn="auto" hangingPunct="1">
              <a:spcAft>
                <a:spcPts val="0"/>
              </a:spcAft>
              <a:buClr>
                <a:schemeClr val="accent3"/>
              </a:buClr>
              <a:buFont typeface="Arial" charset="0"/>
              <a:buNone/>
              <a:defRPr/>
            </a:pPr>
            <a:endParaRPr lang="en-GB" sz="2400" b="1" dirty="0">
              <a:solidFill>
                <a:srgbClr val="0070C0"/>
              </a:solidFill>
            </a:endParaRPr>
          </a:p>
          <a:p>
            <a:pPr marL="274320" indent="-274320" eaLnBrk="1" fontAlgn="auto" hangingPunct="1">
              <a:spcAft>
                <a:spcPts val="0"/>
              </a:spcAft>
              <a:buClr>
                <a:schemeClr val="accent3"/>
              </a:buClr>
              <a:buFont typeface="Wingdings 2"/>
              <a:buChar char=""/>
              <a:defRPr/>
            </a:pPr>
            <a:r>
              <a:rPr lang="en-GB" sz="2400" b="1" dirty="0">
                <a:solidFill>
                  <a:srgbClr val="0070C0"/>
                </a:solidFill>
              </a:rPr>
              <a:t>Egypt	</a:t>
            </a:r>
            <a:r>
              <a:rPr lang="en-GB" sz="2400" b="1" dirty="0">
                <a:solidFill>
                  <a:srgbClr val="0070C0"/>
                </a:solidFill>
                <a:latin typeface="Arial"/>
                <a:cs typeface="Arial"/>
              </a:rPr>
              <a:t>→	</a:t>
            </a:r>
            <a:r>
              <a:rPr lang="en-GB" sz="2400" b="1" dirty="0">
                <a:solidFill>
                  <a:srgbClr val="0070C0"/>
                </a:solidFill>
              </a:rPr>
              <a:t>Isis			      </a:t>
            </a:r>
            <a:r>
              <a:rPr lang="en-GB" sz="2400" dirty="0"/>
              <a:t>	</a:t>
            </a:r>
          </a:p>
          <a:p>
            <a:pPr marL="274320" indent="-274320" eaLnBrk="1" fontAlgn="auto" hangingPunct="1">
              <a:spcAft>
                <a:spcPts val="0"/>
              </a:spcAft>
              <a:buClr>
                <a:schemeClr val="accent3"/>
              </a:buClr>
              <a:buFont typeface="Wingdings 2"/>
              <a:buChar char=""/>
              <a:defRPr/>
            </a:pPr>
            <a:endParaRPr lang="en-GB" sz="2400" dirty="0"/>
          </a:p>
        </p:txBody>
      </p:sp>
      <p:sp>
        <p:nvSpPr>
          <p:cNvPr id="12292" name="Content Placeholder 8"/>
          <p:cNvSpPr>
            <a:spLocks noGrp="1"/>
          </p:cNvSpPr>
          <p:nvPr>
            <p:ph sz="half" idx="2"/>
          </p:nvPr>
        </p:nvSpPr>
        <p:spPr>
          <a:xfrm>
            <a:off x="4427984" y="1920875"/>
            <a:ext cx="4716016" cy="4433888"/>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GB" sz="2400" b="1" dirty="0">
                <a:solidFill>
                  <a:srgbClr val="0070C0"/>
                </a:solidFill>
              </a:rPr>
              <a:t>Roman	</a:t>
            </a:r>
            <a:r>
              <a:rPr lang="en-GB" sz="2400" b="1" dirty="0">
                <a:solidFill>
                  <a:srgbClr val="0070C0"/>
                </a:solidFill>
                <a:latin typeface="Arial"/>
                <a:cs typeface="Arial"/>
              </a:rPr>
              <a:t>→	</a:t>
            </a:r>
            <a:r>
              <a:rPr lang="en-GB" sz="2400" b="1" dirty="0">
                <a:solidFill>
                  <a:srgbClr val="0070C0"/>
                </a:solidFill>
              </a:rPr>
              <a:t>Juno 	</a:t>
            </a:r>
          </a:p>
          <a:p>
            <a:pPr marL="274320" indent="-274320" eaLnBrk="1" fontAlgn="auto" hangingPunct="1">
              <a:spcAft>
                <a:spcPts val="0"/>
              </a:spcAft>
              <a:buClr>
                <a:schemeClr val="accent3"/>
              </a:buClr>
              <a:buFont typeface="Arial" charset="0"/>
              <a:buNone/>
              <a:defRPr/>
            </a:pPr>
            <a:r>
              <a:rPr lang="en-GB" sz="2400" b="1" dirty="0">
                <a:solidFill>
                  <a:srgbClr val="0070C0"/>
                </a:solidFill>
              </a:rPr>
              <a:t>	</a:t>
            </a:r>
          </a:p>
          <a:p>
            <a:pPr marL="274320" indent="-274320" eaLnBrk="1" fontAlgn="auto" hangingPunct="1">
              <a:spcAft>
                <a:spcPts val="0"/>
              </a:spcAft>
              <a:buClr>
                <a:schemeClr val="accent3"/>
              </a:buClr>
              <a:buFont typeface="Wingdings 2"/>
              <a:buChar char=""/>
              <a:defRPr/>
            </a:pPr>
            <a:r>
              <a:rPr lang="en-GB" sz="2400" b="1" dirty="0">
                <a:solidFill>
                  <a:srgbClr val="0070C0"/>
                </a:solidFill>
              </a:rPr>
              <a:t>Mayan	</a:t>
            </a:r>
            <a:r>
              <a:rPr lang="en-GB" sz="2400" b="1" dirty="0">
                <a:solidFill>
                  <a:srgbClr val="0070C0"/>
                </a:solidFill>
                <a:latin typeface="Arial"/>
                <a:cs typeface="Arial"/>
              </a:rPr>
              <a:t>→ </a:t>
            </a:r>
            <a:r>
              <a:rPr lang="en-GB" sz="2400" b="1" dirty="0" err="1">
                <a:solidFill>
                  <a:srgbClr val="0070C0"/>
                </a:solidFill>
              </a:rPr>
              <a:t>Chalchiuhtlicue</a:t>
            </a:r>
            <a:r>
              <a:rPr lang="en-GB" sz="2400" b="1" dirty="0">
                <a:solidFill>
                  <a:srgbClr val="0070C0"/>
                </a:solidFill>
              </a:rPr>
              <a:t> 	</a:t>
            </a:r>
          </a:p>
          <a:p>
            <a:pPr marL="274320" indent="-274320" eaLnBrk="1" fontAlgn="auto" hangingPunct="1">
              <a:spcAft>
                <a:spcPts val="0"/>
              </a:spcAft>
              <a:buClr>
                <a:schemeClr val="accent3"/>
              </a:buClr>
              <a:buFont typeface="Wingdings 2"/>
              <a:buChar char=""/>
              <a:defRPr/>
            </a:pPr>
            <a:r>
              <a:rPr lang="en-GB" sz="2400" b="1" dirty="0">
                <a:solidFill>
                  <a:srgbClr val="0070C0"/>
                </a:solidFill>
              </a:rPr>
              <a:t>Native America </a:t>
            </a:r>
            <a:r>
              <a:rPr lang="en-GB" sz="2400" b="1" dirty="0">
                <a:solidFill>
                  <a:srgbClr val="0070C0"/>
                </a:solidFill>
                <a:latin typeface="Arial"/>
                <a:cs typeface="Arial"/>
              </a:rPr>
              <a:t>→ </a:t>
            </a:r>
            <a:r>
              <a:rPr lang="en-GB" sz="2400" b="1" dirty="0">
                <a:solidFill>
                  <a:srgbClr val="0070C0"/>
                </a:solidFill>
              </a:rPr>
              <a:t>White 		      Buffalo Woman</a:t>
            </a:r>
          </a:p>
          <a:p>
            <a:pPr marL="0" indent="0" eaLnBrk="1" fontAlgn="auto" hangingPunct="1">
              <a:spcAft>
                <a:spcPts val="0"/>
              </a:spcAft>
              <a:buClr>
                <a:schemeClr val="accent3"/>
              </a:buClr>
              <a:buNone/>
              <a:defRPr/>
            </a:pPr>
            <a:endParaRPr lang="en-GB" sz="2400" b="1" dirty="0">
              <a:solidFill>
                <a:srgbClr val="0070C0"/>
              </a:solidFill>
            </a:endParaRPr>
          </a:p>
          <a:p>
            <a:pPr marL="274320" indent="-274320" eaLnBrk="1" fontAlgn="auto" hangingPunct="1">
              <a:spcAft>
                <a:spcPts val="0"/>
              </a:spcAft>
              <a:buClr>
                <a:schemeClr val="accent3"/>
              </a:buClr>
              <a:buFont typeface="Wingdings 2"/>
              <a:buChar char=""/>
              <a:defRPr/>
            </a:pPr>
            <a:r>
              <a:rPr lang="en-GB" sz="2400" b="1" dirty="0">
                <a:solidFill>
                  <a:srgbClr val="0070C0"/>
                </a:solidFill>
              </a:rPr>
              <a:t>Hindu	</a:t>
            </a:r>
            <a:r>
              <a:rPr lang="en-GB" sz="2400" b="1" dirty="0">
                <a:solidFill>
                  <a:srgbClr val="0070C0"/>
                </a:solidFill>
                <a:latin typeface="Arial"/>
                <a:cs typeface="Arial"/>
              </a:rPr>
              <a:t>→	</a:t>
            </a:r>
            <a:r>
              <a:rPr lang="en-GB" sz="2400" b="1" dirty="0">
                <a:solidFill>
                  <a:srgbClr val="0070C0"/>
                </a:solidFill>
              </a:rPr>
              <a:t>Kali			</a:t>
            </a:r>
          </a:p>
          <a:p>
            <a:pPr marL="274320" indent="-274320" eaLnBrk="1" fontAlgn="auto" hangingPunct="1">
              <a:spcAft>
                <a:spcPts val="0"/>
              </a:spcAft>
              <a:buClr>
                <a:schemeClr val="accent3"/>
              </a:buClr>
              <a:buFont typeface="Wingdings 2"/>
              <a:buChar char=""/>
              <a:defRPr/>
            </a:pPr>
            <a:r>
              <a:rPr lang="en-GB" sz="2400" b="1" dirty="0">
                <a:solidFill>
                  <a:srgbClr val="0070C0"/>
                </a:solidFill>
              </a:rPr>
              <a:t>Babylon	</a:t>
            </a:r>
            <a:r>
              <a:rPr lang="en-GB" sz="2400" b="1" dirty="0">
                <a:solidFill>
                  <a:srgbClr val="0070C0"/>
                </a:solidFill>
                <a:latin typeface="Arial"/>
                <a:cs typeface="Arial"/>
              </a:rPr>
              <a:t>→	</a:t>
            </a:r>
            <a:r>
              <a:rPr lang="en-GB" sz="2400" b="1" dirty="0">
                <a:solidFill>
                  <a:srgbClr val="0070C0"/>
                </a:solidFill>
              </a:rPr>
              <a:t>Ishtar 	</a:t>
            </a:r>
            <a:r>
              <a:rPr lang="en-GB" sz="2400" dirty="0"/>
              <a:t>	</a:t>
            </a:r>
          </a:p>
        </p:txBody>
      </p:sp>
    </p:spTree>
    <p:extLst>
      <p:ext uri="{BB962C8B-B14F-4D97-AF65-F5344CB8AC3E}">
        <p14:creationId xmlns:p14="http://schemas.microsoft.com/office/powerpoint/2010/main" val="351747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Calibri Aparijita">
      <a:majorFont>
        <a:latin typeface="Calibri"/>
        <a:ea typeface=""/>
        <a:cs typeface=""/>
      </a:majorFont>
      <a:minorFont>
        <a:latin typeface="Aparaj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6798</TotalTime>
  <Words>4025</Words>
  <Application>Microsoft Office PowerPoint</Application>
  <PresentationFormat>On-screen Show (4:3)</PresentationFormat>
  <Paragraphs>365</Paragraphs>
  <Slides>75</Slides>
  <Notes>23</Notes>
  <HiddenSlides>1</HiddenSlides>
  <MMClips>0</MMClips>
  <ScaleCrop>false</ScaleCrop>
  <HeadingPairs>
    <vt:vector size="6" baseType="variant">
      <vt:variant>
        <vt:lpstr>Fonts Used</vt:lpstr>
      </vt:variant>
      <vt:variant>
        <vt:i4>13</vt:i4>
      </vt:variant>
      <vt:variant>
        <vt:lpstr>Theme</vt:lpstr>
      </vt:variant>
      <vt:variant>
        <vt:i4>17</vt:i4>
      </vt:variant>
      <vt:variant>
        <vt:lpstr>Slide Titles</vt:lpstr>
      </vt:variant>
      <vt:variant>
        <vt:i4>75</vt:i4>
      </vt:variant>
    </vt:vector>
  </HeadingPairs>
  <TitlesOfParts>
    <vt:vector size="105" baseType="lpstr">
      <vt:lpstr>Aparajita</vt:lpstr>
      <vt:lpstr>Apple Chancery</vt:lpstr>
      <vt:lpstr>Arial</vt:lpstr>
      <vt:lpstr>Arial Hebrew</vt:lpstr>
      <vt:lpstr>Calibri</vt:lpstr>
      <vt:lpstr>Century Gothic</vt:lpstr>
      <vt:lpstr>Constantia</vt:lpstr>
      <vt:lpstr>Courier New</vt:lpstr>
      <vt:lpstr>Garamond</vt:lpstr>
      <vt:lpstr>Monotype Corsiva</vt:lpstr>
      <vt:lpstr>MV Boli</vt:lpstr>
      <vt:lpstr>Palatino Linotype</vt:lpstr>
      <vt:lpstr>Wingdings 2</vt:lpstr>
      <vt:lpstr>1_Flow</vt:lpstr>
      <vt:lpstr>1_Office Theme</vt:lpstr>
      <vt:lpstr>3_Flow</vt:lpstr>
      <vt:lpstr>Flow</vt:lpstr>
      <vt:lpstr>2_Office Theme</vt:lpstr>
      <vt:lpstr>Executive</vt:lpstr>
      <vt:lpstr>5_Flow</vt:lpstr>
      <vt:lpstr>1_Executive</vt:lpstr>
      <vt:lpstr>6_Flow</vt:lpstr>
      <vt:lpstr>2_Executive</vt:lpstr>
      <vt:lpstr>3_Executive</vt:lpstr>
      <vt:lpstr>7_Flow</vt:lpstr>
      <vt:lpstr>8_Flow</vt:lpstr>
      <vt:lpstr>4_Executive</vt:lpstr>
      <vt:lpstr>3_Office Theme</vt:lpstr>
      <vt:lpstr>Mountain Top</vt:lpstr>
      <vt:lpstr>Office Theme</vt:lpstr>
      <vt:lpstr> Earth Our Home </vt:lpstr>
      <vt:lpstr>PowerPoint Presentation</vt:lpstr>
      <vt:lpstr>Early Humans</vt:lpstr>
      <vt:lpstr>The Magic Era</vt:lpstr>
      <vt:lpstr>Early Humans &amp; Earth </vt:lpstr>
      <vt:lpstr>Mother Earth</vt:lpstr>
      <vt:lpstr>Mother Goddess</vt:lpstr>
      <vt:lpstr>Willendorf Venus</vt:lpstr>
      <vt:lpstr>Mother Goddess From Different Cultures</vt:lpstr>
      <vt:lpstr>PowerPoint Presentation</vt:lpstr>
      <vt:lpstr>Ancient Irish Goddesses</vt:lpstr>
      <vt:lpstr>Waning of Devine Feminine</vt:lpstr>
      <vt:lpstr>Greek Pantheon</vt:lpstr>
      <vt:lpstr>The Rise of Male Gods</vt:lpstr>
      <vt:lpstr>PowerPoint Presentation</vt:lpstr>
      <vt:lpstr>Emergence of Christianity</vt:lpstr>
      <vt:lpstr>PowerPoint Presentation</vt:lpstr>
      <vt:lpstr>Roman Colosseum</vt:lpstr>
      <vt:lpstr>PowerPoint Presentation</vt:lpstr>
      <vt:lpstr>Christianising Earlier Traditions</vt:lpstr>
      <vt:lpstr>PowerPoint Presentation</vt:lpstr>
      <vt:lpstr>Change in Attitudes to Nature</vt:lpstr>
      <vt:lpstr>PowerPoint Presentation</vt:lpstr>
      <vt:lpstr>A World Gone Mad</vt:lpstr>
      <vt:lpstr>Tainted Spirituality (1)</vt:lpstr>
      <vt:lpstr>Tainted Spirituality (2)</vt:lpstr>
      <vt:lpstr>PowerPoint Presentation</vt:lpstr>
      <vt:lpstr>The Rise of Science </vt:lpstr>
      <vt:lpstr>Copernican Revolution</vt:lpstr>
      <vt:lpstr>PowerPoint Presentation</vt:lpstr>
      <vt:lpstr>Kepler 1571 – 1630 </vt:lpstr>
      <vt:lpstr>PowerPoint Presentation</vt:lpstr>
      <vt:lpstr>What Galileo Saw </vt:lpstr>
      <vt:lpstr>Galileo’s Trial </vt:lpstr>
      <vt:lpstr>PowerPoint Presentation</vt:lpstr>
      <vt:lpstr>PowerPoint Presentation</vt:lpstr>
      <vt:lpstr>PowerPoint Presentation</vt:lpstr>
      <vt:lpstr>The Rise of Science</vt:lpstr>
      <vt:lpstr>Prometheus</vt:lpstr>
      <vt:lpstr>Descartes &amp; Bacon</vt:lpstr>
      <vt:lpstr>Descartes &amp; Bacon Philosophers of the New Science</vt:lpstr>
      <vt:lpstr>PowerPoint Presentation</vt:lpstr>
      <vt:lpstr>Enlightenment Culture</vt:lpstr>
      <vt:lpstr>PowerPoint Presentation</vt:lpstr>
      <vt:lpstr>PowerPoint Presentation</vt:lpstr>
      <vt:lpstr>Newton’s Machine Universe</vt:lpstr>
      <vt:lpstr>Newtonian Universe</vt:lpstr>
      <vt:lpstr>PowerPoint Presentation</vt:lpstr>
      <vt:lpstr>Age of Enlightenment</vt:lpstr>
      <vt:lpstr>Theory of Evolution </vt:lpstr>
      <vt:lpstr>Declining Status of Human</vt:lpstr>
      <vt:lpstr>PowerPoint Presentation</vt:lpstr>
      <vt:lpstr>Disappearance of Sacred Earth</vt:lpstr>
      <vt:lpstr>Jamie Watt’s Steam Engine</vt:lpstr>
      <vt:lpstr>Industrial Expansion </vt:lpstr>
      <vt:lpstr>PowerPoint Presentation</vt:lpstr>
      <vt:lpstr>Rise of Industrial Mentality</vt:lpstr>
      <vt:lpstr>Earth Under Stress</vt:lpstr>
      <vt:lpstr>Abuse of Mother Earth </vt:lpstr>
      <vt:lpstr>Amazonian Rain Forest</vt:lpstr>
      <vt:lpstr>PowerPoint Presentation</vt:lpstr>
      <vt:lpstr>PowerPoint Presentation</vt:lpstr>
      <vt:lpstr>Carbon Levels in Atmosphere </vt:lpstr>
      <vt:lpstr>PowerPoint Presentation</vt:lpstr>
      <vt:lpstr>Melting Ice Cover</vt:lpstr>
      <vt:lpstr>PowerPoint Presentation</vt:lpstr>
      <vt:lpstr>PowerPoint Presentation</vt:lpstr>
      <vt:lpstr>PowerPoint Presentation</vt:lpstr>
      <vt:lpstr>Post Sand Tar Oil Extraction</vt:lpstr>
      <vt:lpstr>Care of The Earth </vt:lpstr>
      <vt:lpstr>PowerPoint Presentation</vt:lpstr>
      <vt:lpstr>Theological Framework</vt:lpstr>
      <vt:lpstr>Earth is Sacred </vt:lpstr>
      <vt:lpstr>Earth’s Bioregions</vt:lpstr>
      <vt:lpstr>Chief Seattle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WORLD</dc:creator>
  <cp:lastModifiedBy>Ferns DA</cp:lastModifiedBy>
  <cp:revision>248</cp:revision>
  <cp:lastPrinted>2013-10-09T08:36:38Z</cp:lastPrinted>
  <dcterms:created xsi:type="dcterms:W3CDTF">2011-08-15T15:33:37Z</dcterms:created>
  <dcterms:modified xsi:type="dcterms:W3CDTF">2024-04-03T18:53:20Z</dcterms:modified>
</cp:coreProperties>
</file>